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906000" cy="6858000" type="A4"/>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C03E8-ED13-44A4-84F9-31625185CB57}" v="180" dt="2018-06-18T15:00:27.991"/>
    <p1510:client id="{8486E9E7-E450-494E-88C0-DB87955288CF}" v="85" dt="2018-06-19T10:42:44.113"/>
    <p1510:client id="{5ECA0044-0380-4F36-AB4A-26E2067BAB1E}" v="5" dt="2018-06-19T13:29:26.945"/>
    <p1510:client id="{507D0C12-0D11-4C49-96AB-DF67ED8E5A0B}" v="21" dt="2018-06-19T15:56:29.012"/>
  </p1510:revLst>
</p1510:revInfo>
</file>

<file path=ppt/tableStyles.xml><?xml version="1.0" encoding="utf-8"?>
<a:tblStyleLst xmlns:a="http://schemas.openxmlformats.org/drawingml/2006/main" def="{8794B465-FAD5-4E7C-BB1E-9C8699F70E79}">
  <a:tblStyle styleId="{8794B465-FAD5-4E7C-BB1E-9C8699F70E7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Sian.Whittaker - SCH.539" userId="S::msianwhittaker@educ.somerset.gov.uk::5578d3dd-76cd-4967-a8a2-8969f155d436" providerId="AD" clId="Web-{5ECA0044-0380-4F36-AB4A-26E2067BAB1E}"/>
    <pc:docChg chg="addSld modSld">
      <pc:chgData name="Mari Sian.Whittaker - SCH.539" userId="S::msianwhittaker@educ.somerset.gov.uk::5578d3dd-76cd-4967-a8a2-8969f155d436" providerId="AD" clId="Web-{5ECA0044-0380-4F36-AB4A-26E2067BAB1E}" dt="2018-06-19T13:48:19.708" v="1438" actId="1076"/>
      <pc:docMkLst>
        <pc:docMk/>
      </pc:docMkLst>
      <pc:sldChg chg="addSp delSp modSp">
        <pc:chgData name="Mari Sian.Whittaker - SCH.539" userId="S::msianwhittaker@educ.somerset.gov.uk::5578d3dd-76cd-4967-a8a2-8969f155d436" providerId="AD" clId="Web-{5ECA0044-0380-4F36-AB4A-26E2067BAB1E}" dt="2018-06-19T13:35:43.925" v="1358" actId="1076"/>
        <pc:sldMkLst>
          <pc:docMk/>
          <pc:sldMk cId="3186469840" sldId="258"/>
        </pc:sldMkLst>
        <pc:spChg chg="add mod">
          <ac:chgData name="Mari Sian.Whittaker - SCH.539" userId="S::msianwhittaker@educ.somerset.gov.uk::5578d3dd-76cd-4967-a8a2-8969f155d436" providerId="AD" clId="Web-{5ECA0044-0380-4F36-AB4A-26E2067BAB1E}" dt="2018-06-19T13:09:07.524" v="303" actId="14100"/>
          <ac:spMkLst>
            <pc:docMk/>
            <pc:sldMk cId="3186469840" sldId="258"/>
            <ac:spMk id="2" creationId="{C2BF2D2D-F41B-4314-A48E-D7D99AEA276C}"/>
          </ac:spMkLst>
        </pc:spChg>
        <pc:spChg chg="mod">
          <ac:chgData name="Mari Sian.Whittaker - SCH.539" userId="S::msianwhittaker@educ.somerset.gov.uk::5578d3dd-76cd-4967-a8a2-8969f155d436" providerId="AD" clId="Web-{5ECA0044-0380-4F36-AB4A-26E2067BAB1E}" dt="2018-06-19T13:06:41.167" v="221" actId="1076"/>
          <ac:spMkLst>
            <pc:docMk/>
            <pc:sldMk cId="3186469840" sldId="258"/>
            <ac:spMk id="3" creationId="{14A040FD-07E1-4E29-8B24-EAED68B744F0}"/>
          </ac:spMkLst>
        </pc:spChg>
        <pc:spChg chg="mod">
          <ac:chgData name="Mari Sian.Whittaker - SCH.539" userId="S::msianwhittaker@educ.somerset.gov.uk::5578d3dd-76cd-4967-a8a2-8969f155d436" providerId="AD" clId="Web-{5ECA0044-0380-4F36-AB4A-26E2067BAB1E}" dt="2018-06-19T13:08:50.524" v="302" actId="1076"/>
          <ac:spMkLst>
            <pc:docMk/>
            <pc:sldMk cId="3186469840" sldId="258"/>
            <ac:spMk id="8" creationId="{A2E1AEE7-DB5C-4F93-9556-D2E6918D9177}"/>
          </ac:spMkLst>
        </pc:spChg>
        <pc:spChg chg="add mod">
          <ac:chgData name="Mari Sian.Whittaker - SCH.539" userId="S::msianwhittaker@educ.somerset.gov.uk::5578d3dd-76cd-4967-a8a2-8969f155d436" providerId="AD" clId="Web-{5ECA0044-0380-4F36-AB4A-26E2067BAB1E}" dt="2018-06-19T13:06:48.995" v="223" actId="1076"/>
          <ac:spMkLst>
            <pc:docMk/>
            <pc:sldMk cId="3186469840" sldId="258"/>
            <ac:spMk id="11" creationId="{60C3130C-EAE6-479D-A7C4-C174860F83CD}"/>
          </ac:spMkLst>
        </pc:spChg>
        <pc:spChg chg="add mod">
          <ac:chgData name="Mari Sian.Whittaker - SCH.539" userId="S::msianwhittaker@educ.somerset.gov.uk::5578d3dd-76cd-4967-a8a2-8969f155d436" providerId="AD" clId="Web-{5ECA0044-0380-4F36-AB4A-26E2067BAB1E}" dt="2018-06-19T13:09:30.742" v="312" actId="20577"/>
          <ac:spMkLst>
            <pc:docMk/>
            <pc:sldMk cId="3186469840" sldId="258"/>
            <ac:spMk id="12" creationId="{6F7A4C08-59A7-4238-B57F-86D292E3A263}"/>
          </ac:spMkLst>
        </pc:spChg>
        <pc:spChg chg="add del mod">
          <ac:chgData name="Mari Sian.Whittaker - SCH.539" userId="S::msianwhittaker@educ.somerset.gov.uk::5578d3dd-76cd-4967-a8a2-8969f155d436" providerId="AD" clId="Web-{5ECA0044-0380-4F36-AB4A-26E2067BAB1E}" dt="2018-06-19T13:10:37.726" v="325"/>
          <ac:spMkLst>
            <pc:docMk/>
            <pc:sldMk cId="3186469840" sldId="258"/>
            <ac:spMk id="17" creationId="{77B6EDC5-CD4A-4C32-A735-4B64BAE229D7}"/>
          </ac:spMkLst>
        </pc:spChg>
        <pc:spChg chg="add mod">
          <ac:chgData name="Mari Sian.Whittaker - SCH.539" userId="S::msianwhittaker@educ.somerset.gov.uk::5578d3dd-76cd-4967-a8a2-8969f155d436" providerId="AD" clId="Web-{5ECA0044-0380-4F36-AB4A-26E2067BAB1E}" dt="2018-06-19T13:12:45.099" v="385" actId="20577"/>
          <ac:spMkLst>
            <pc:docMk/>
            <pc:sldMk cId="3186469840" sldId="258"/>
            <ac:spMk id="18" creationId="{3E3A4E60-CEF1-466F-8C95-77854B2C50BA}"/>
          </ac:spMkLst>
        </pc:spChg>
        <pc:picChg chg="mod">
          <ac:chgData name="Mari Sian.Whittaker - SCH.539" userId="S::msianwhittaker@educ.somerset.gov.uk::5578d3dd-76cd-4967-a8a2-8969f155d436" providerId="AD" clId="Web-{5ECA0044-0380-4F36-AB4A-26E2067BAB1E}" dt="2018-06-19T13:17:04.081" v="530" actId="1076"/>
          <ac:picMkLst>
            <pc:docMk/>
            <pc:sldMk cId="3186469840" sldId="258"/>
            <ac:picMk id="4" creationId="{BF2C4E6B-1444-465D-8332-23B65926E920}"/>
          </ac:picMkLst>
        </pc:picChg>
        <pc:picChg chg="add mod">
          <ac:chgData name="Mari Sian.Whittaker - SCH.539" userId="S::msianwhittaker@educ.somerset.gov.uk::5578d3dd-76cd-4967-a8a2-8969f155d436" providerId="AD" clId="Web-{5ECA0044-0380-4F36-AB4A-26E2067BAB1E}" dt="2018-06-19T13:09:07.696" v="304" actId="1076"/>
          <ac:picMkLst>
            <pc:docMk/>
            <pc:sldMk cId="3186469840" sldId="258"/>
            <ac:picMk id="5" creationId="{3C8E6B11-B9B8-48C8-BCE8-9E22A4E1E7A6}"/>
          </ac:picMkLst>
        </pc:picChg>
        <pc:picChg chg="mod">
          <ac:chgData name="Mari Sian.Whittaker - SCH.539" userId="S::msianwhittaker@educ.somerset.gov.uk::5578d3dd-76cd-4967-a8a2-8969f155d436" providerId="AD" clId="Web-{5ECA0044-0380-4F36-AB4A-26E2067BAB1E}" dt="2018-06-19T12:58:11.315" v="4" actId="1076"/>
          <ac:picMkLst>
            <pc:docMk/>
            <pc:sldMk cId="3186469840" sldId="258"/>
            <ac:picMk id="6" creationId="{9191CD9E-5F39-4B87-86E7-84B295CDFB9D}"/>
          </ac:picMkLst>
        </pc:picChg>
        <pc:picChg chg="del mod">
          <ac:chgData name="Mari Sian.Whittaker - SCH.539" userId="S::msianwhittaker@educ.somerset.gov.uk::5578d3dd-76cd-4967-a8a2-8969f155d436" providerId="AD" clId="Web-{5ECA0044-0380-4F36-AB4A-26E2067BAB1E}" dt="2018-06-19T13:00:46.923" v="51"/>
          <ac:picMkLst>
            <pc:docMk/>
            <pc:sldMk cId="3186469840" sldId="258"/>
            <ac:picMk id="9" creationId="{EDE06002-B955-4CE7-A822-14698BE230F5}"/>
          </ac:picMkLst>
        </pc:picChg>
        <pc:picChg chg="add mod">
          <ac:chgData name="Mari Sian.Whittaker - SCH.539" userId="S::msianwhittaker@educ.somerset.gov.uk::5578d3dd-76cd-4967-a8a2-8969f155d436" providerId="AD" clId="Web-{5ECA0044-0380-4F36-AB4A-26E2067BAB1E}" dt="2018-06-19T13:16:59.159" v="529" actId="1076"/>
          <ac:picMkLst>
            <pc:docMk/>
            <pc:sldMk cId="3186469840" sldId="258"/>
            <ac:picMk id="13" creationId="{2B9912F9-FA7C-4505-99CD-6E6D5C83B110}"/>
          </ac:picMkLst>
        </pc:picChg>
        <pc:picChg chg="add mod">
          <ac:chgData name="Mari Sian.Whittaker - SCH.539" userId="S::msianwhittaker@educ.somerset.gov.uk::5578d3dd-76cd-4967-a8a2-8969f155d436" providerId="AD" clId="Web-{5ECA0044-0380-4F36-AB4A-26E2067BAB1E}" dt="2018-06-19T13:35:43.925" v="1358" actId="1076"/>
          <ac:picMkLst>
            <pc:docMk/>
            <pc:sldMk cId="3186469840" sldId="258"/>
            <ac:picMk id="15" creationId="{811F51C4-8FEF-4121-A7F7-BE388E647CE6}"/>
          </ac:picMkLst>
        </pc:picChg>
      </pc:sldChg>
      <pc:sldChg chg="addSp delSp modSp new">
        <pc:chgData name="Mari Sian.Whittaker - SCH.539" userId="S::msianwhittaker@educ.somerset.gov.uk::5578d3dd-76cd-4967-a8a2-8969f155d436" providerId="AD" clId="Web-{5ECA0044-0380-4F36-AB4A-26E2067BAB1E}" dt="2018-06-19T13:48:19.708" v="1438" actId="1076"/>
        <pc:sldMkLst>
          <pc:docMk/>
          <pc:sldMk cId="3760540109" sldId="259"/>
        </pc:sldMkLst>
        <pc:spChg chg="del">
          <ac:chgData name="Mari Sian.Whittaker - SCH.539" userId="S::msianwhittaker@educ.somerset.gov.uk::5578d3dd-76cd-4967-a8a2-8969f155d436" providerId="AD" clId="Web-{5ECA0044-0380-4F36-AB4A-26E2067BAB1E}" dt="2018-06-19T13:10:45.054" v="327"/>
          <ac:spMkLst>
            <pc:docMk/>
            <pc:sldMk cId="3760540109" sldId="259"/>
            <ac:spMk id="2" creationId="{3E12B8C8-6529-4CE0-A049-3F06AB4E6FCF}"/>
          </ac:spMkLst>
        </pc:spChg>
        <pc:spChg chg="add mod">
          <ac:chgData name="Mari Sian.Whittaker - SCH.539" userId="S::msianwhittaker@educ.somerset.gov.uk::5578d3dd-76cd-4967-a8a2-8969f155d436" providerId="AD" clId="Web-{5ECA0044-0380-4F36-AB4A-26E2067BAB1E}" dt="2018-06-19T13:37:32.048" v="1375" actId="1076"/>
          <ac:spMkLst>
            <pc:docMk/>
            <pc:sldMk cId="3760540109" sldId="259"/>
            <ac:spMk id="3" creationId="{4F8F8BA1-8593-4D48-A0EE-5A8A11C7BFDC}"/>
          </ac:spMkLst>
        </pc:spChg>
        <pc:spChg chg="add mod">
          <ac:chgData name="Mari Sian.Whittaker - SCH.539" userId="S::msianwhittaker@educ.somerset.gov.uk::5578d3dd-76cd-4967-a8a2-8969f155d436" providerId="AD" clId="Web-{5ECA0044-0380-4F36-AB4A-26E2067BAB1E}" dt="2018-06-19T13:37:46.454" v="1379" actId="1076"/>
          <ac:spMkLst>
            <pc:docMk/>
            <pc:sldMk cId="3760540109" sldId="259"/>
            <ac:spMk id="13" creationId="{63E76B96-6B22-4806-B34A-FA1CFEC9D5AD}"/>
          </ac:spMkLst>
        </pc:spChg>
        <pc:spChg chg="add del mod">
          <ac:chgData name="Mari Sian.Whittaker - SCH.539" userId="S::msianwhittaker@educ.somerset.gov.uk::5578d3dd-76cd-4967-a8a2-8969f155d436" providerId="AD" clId="Web-{5ECA0044-0380-4F36-AB4A-26E2067BAB1E}" dt="2018-06-19T13:46:51.522" v="1431"/>
          <ac:spMkLst>
            <pc:docMk/>
            <pc:sldMk cId="3760540109" sldId="259"/>
            <ac:spMk id="28" creationId="{301E46F2-C103-459A-B84F-0DA83C0A7DAE}"/>
          </ac:spMkLst>
        </pc:spChg>
        <pc:graphicFrameChg chg="add mod modGraphic">
          <ac:chgData name="Mari Sian.Whittaker - SCH.539" userId="S::msianwhittaker@educ.somerset.gov.uk::5578d3dd-76cd-4967-a8a2-8969f155d436" providerId="AD" clId="Web-{5ECA0044-0380-4F36-AB4A-26E2067BAB1E}" dt="2018-06-19T13:34:22.566" v="1340"/>
          <ac:graphicFrameMkLst>
            <pc:docMk/>
            <pc:sldMk cId="3760540109" sldId="259"/>
            <ac:graphicFrameMk id="18" creationId="{3EFAD5EE-CA37-4527-B9C3-9E563E219306}"/>
          </ac:graphicFrameMkLst>
        </pc:graphicFrameChg>
        <pc:graphicFrameChg chg="add del mod modGraphic">
          <ac:chgData name="Mari Sian.Whittaker - SCH.539" userId="S::msianwhittaker@educ.somerset.gov.uk::5578d3dd-76cd-4967-a8a2-8969f155d436" providerId="AD" clId="Web-{5ECA0044-0380-4F36-AB4A-26E2067BAB1E}" dt="2018-06-19T13:38:34.329" v="1380"/>
          <ac:graphicFrameMkLst>
            <pc:docMk/>
            <pc:sldMk cId="3760540109" sldId="259"/>
            <ac:graphicFrameMk id="24" creationId="{CB08B810-B637-45C3-B7EC-5F542801C8C4}"/>
          </ac:graphicFrameMkLst>
        </pc:graphicFrameChg>
        <pc:graphicFrameChg chg="add del mod modGraphic">
          <ac:chgData name="Mari Sian.Whittaker - SCH.539" userId="S::msianwhittaker@educ.somerset.gov.uk::5578d3dd-76cd-4967-a8a2-8969f155d436" providerId="AD" clId="Web-{5ECA0044-0380-4F36-AB4A-26E2067BAB1E}" dt="2018-06-19T13:45:10.930" v="1394"/>
          <ac:graphicFrameMkLst>
            <pc:docMk/>
            <pc:sldMk cId="3760540109" sldId="259"/>
            <ac:graphicFrameMk id="26" creationId="{BEA4FBF1-AC0F-4B98-8A2F-291D6A6DDFA3}"/>
          </ac:graphicFrameMkLst>
        </pc:graphicFrameChg>
        <pc:picChg chg="add mod">
          <ac:chgData name="Mari Sian.Whittaker - SCH.539" userId="S::msianwhittaker@educ.somerset.gov.uk::5578d3dd-76cd-4967-a8a2-8969f155d436" providerId="AD" clId="Web-{5ECA0044-0380-4F36-AB4A-26E2067BAB1E}" dt="2018-06-19T13:21:30.249" v="564" actId="1076"/>
          <ac:picMkLst>
            <pc:docMk/>
            <pc:sldMk cId="3760540109" sldId="259"/>
            <ac:picMk id="4" creationId="{47500331-5C53-42BA-882C-CEEDD2352A25}"/>
          </ac:picMkLst>
        </pc:picChg>
        <pc:picChg chg="add del mod">
          <ac:chgData name="Mari Sian.Whittaker - SCH.539" userId="S::msianwhittaker@educ.somerset.gov.uk::5578d3dd-76cd-4967-a8a2-8969f155d436" providerId="AD" clId="Web-{5ECA0044-0380-4F36-AB4A-26E2067BAB1E}" dt="2018-06-19T13:17:53.127" v="537"/>
          <ac:picMkLst>
            <pc:docMk/>
            <pc:sldMk cId="3760540109" sldId="259"/>
            <ac:picMk id="6" creationId="{5F93780E-4AD9-42DB-A8DE-443579324672}"/>
          </ac:picMkLst>
        </pc:picChg>
        <pc:picChg chg="add mod">
          <ac:chgData name="Mari Sian.Whittaker - SCH.539" userId="S::msianwhittaker@educ.somerset.gov.uk::5578d3dd-76cd-4967-a8a2-8969f155d436" providerId="AD" clId="Web-{5ECA0044-0380-4F36-AB4A-26E2067BAB1E}" dt="2018-06-19T13:48:19.708" v="1438" actId="1076"/>
          <ac:picMkLst>
            <pc:docMk/>
            <pc:sldMk cId="3760540109" sldId="259"/>
            <ac:picMk id="8" creationId="{90092266-5B5B-42B2-93C0-CF7002D230A9}"/>
          </ac:picMkLst>
        </pc:picChg>
        <pc:picChg chg="add mod">
          <ac:chgData name="Mari Sian.Whittaker - SCH.539" userId="S::msianwhittaker@educ.somerset.gov.uk::5578d3dd-76cd-4967-a8a2-8969f155d436" providerId="AD" clId="Web-{5ECA0044-0380-4F36-AB4A-26E2067BAB1E}" dt="2018-06-19T13:37:25.408" v="1374" actId="1076"/>
          <ac:picMkLst>
            <pc:docMk/>
            <pc:sldMk cId="3760540109" sldId="259"/>
            <ac:picMk id="10" creationId="{51D1EBE3-6174-4220-95F8-5EF578DD94DC}"/>
          </ac:picMkLst>
        </pc:picChg>
        <pc:picChg chg="add mod">
          <ac:chgData name="Mari Sian.Whittaker - SCH.539" userId="S::msianwhittaker@educ.somerset.gov.uk::5578d3dd-76cd-4967-a8a2-8969f155d436" providerId="AD" clId="Web-{5ECA0044-0380-4F36-AB4A-26E2067BAB1E}" dt="2018-06-19T13:47:19.631" v="1437" actId="1076"/>
          <ac:picMkLst>
            <pc:docMk/>
            <pc:sldMk cId="3760540109" sldId="259"/>
            <ac:picMk id="14" creationId="{096C21A3-707B-48B5-B2CB-8852D8669FF1}"/>
          </ac:picMkLst>
        </pc:picChg>
        <pc:picChg chg="add del mod">
          <ac:chgData name="Mari Sian.Whittaker - SCH.539" userId="S::msianwhittaker@educ.somerset.gov.uk::5578d3dd-76cd-4967-a8a2-8969f155d436" providerId="AD" clId="Web-{5ECA0044-0380-4F36-AB4A-26E2067BAB1E}" dt="2018-06-19T13:34:06.879" v="1335"/>
          <ac:picMkLst>
            <pc:docMk/>
            <pc:sldMk cId="3760540109" sldId="259"/>
            <ac:picMk id="16" creationId="{D458D0D4-E266-43E1-AFA3-E15AE689C5FF}"/>
          </ac:picMkLst>
        </pc:picChg>
        <pc:picChg chg="add del mod">
          <ac:chgData name="Mari Sian.Whittaker - SCH.539" userId="S::msianwhittaker@educ.somerset.gov.uk::5578d3dd-76cd-4967-a8a2-8969f155d436" providerId="AD" clId="Web-{5ECA0044-0380-4F36-AB4A-26E2067BAB1E}" dt="2018-06-19T13:24:13.418" v="698"/>
          <ac:picMkLst>
            <pc:docMk/>
            <pc:sldMk cId="3760540109" sldId="259"/>
            <ac:picMk id="20" creationId="{59C77F6B-ECDE-4A91-B13A-CAC01B877686}"/>
          </ac:picMkLst>
        </pc:picChg>
        <pc:picChg chg="add del mod">
          <ac:chgData name="Mari Sian.Whittaker - SCH.539" userId="S::msianwhittaker@educ.somerset.gov.uk::5578d3dd-76cd-4967-a8a2-8969f155d436" providerId="AD" clId="Web-{5ECA0044-0380-4F36-AB4A-26E2067BAB1E}" dt="2018-06-19T13:36:59.939" v="1366"/>
          <ac:picMkLst>
            <pc:docMk/>
            <pc:sldMk cId="3760540109" sldId="259"/>
            <ac:picMk id="23" creationId="{9098D77A-931B-4D18-852B-6A6CBD423C40}"/>
          </ac:picMkLst>
        </pc:picChg>
      </pc:sldChg>
    </pc:docChg>
  </pc:docChgLst>
  <pc:docChgLst>
    <pc:chgData name="Mari Sian.Whittaker - SCH.539" userId="S::msianwhittaker@educ.somerset.gov.uk::5578d3dd-76cd-4967-a8a2-8969f155d436" providerId="AD" clId="Web-{8486E9E7-E450-494E-88C0-DB87955288CF}"/>
    <pc:docChg chg="addSld delSld modSld">
      <pc:chgData name="Mari Sian.Whittaker - SCH.539" userId="S::msianwhittaker@educ.somerset.gov.uk::5578d3dd-76cd-4967-a8a2-8969f155d436" providerId="AD" clId="Web-{8486E9E7-E450-494E-88C0-DB87955288CF}" dt="2018-06-19T11:01:03.626" v="2893"/>
      <pc:docMkLst>
        <pc:docMk/>
      </pc:docMkLst>
      <pc:sldChg chg="addSp delSp modSp">
        <pc:chgData name="Mari Sian.Whittaker - SCH.539" userId="S::msianwhittaker@educ.somerset.gov.uk::5578d3dd-76cd-4967-a8a2-8969f155d436" providerId="AD" clId="Web-{8486E9E7-E450-494E-88C0-DB87955288CF}" dt="2018-06-19T09:57:26.264" v="1568" actId="14100"/>
        <pc:sldMkLst>
          <pc:docMk/>
          <pc:sldMk cId="0" sldId="256"/>
        </pc:sldMkLst>
        <pc:spChg chg="add mod">
          <ac:chgData name="Mari Sian.Whittaker - SCH.539" userId="S::msianwhittaker@educ.somerset.gov.uk::5578d3dd-76cd-4967-a8a2-8969f155d436" providerId="AD" clId="Web-{8486E9E7-E450-494E-88C0-DB87955288CF}" dt="2018-06-19T09:16:54.931" v="915" actId="1076"/>
          <ac:spMkLst>
            <pc:docMk/>
            <pc:sldMk cId="0" sldId="256"/>
            <ac:spMk id="2" creationId="{6552FD92-89C8-48DB-BF2E-8EA5D293D65F}"/>
          </ac:spMkLst>
        </pc:spChg>
        <pc:spChg chg="add del mod">
          <ac:chgData name="Mari Sian.Whittaker - SCH.539" userId="S::msianwhittaker@educ.somerset.gov.uk::5578d3dd-76cd-4967-a8a2-8969f155d436" providerId="AD" clId="Web-{8486E9E7-E450-494E-88C0-DB87955288CF}" dt="2018-06-19T09:44:00.315" v="1200" actId="1076"/>
          <ac:spMkLst>
            <pc:docMk/>
            <pc:sldMk cId="0" sldId="256"/>
            <ac:spMk id="3" creationId="{815DBC99-3D6F-4448-BBF9-CE5A6E0FC2D4}"/>
          </ac:spMkLst>
        </pc:spChg>
        <pc:spChg chg="add del mod">
          <ac:chgData name="Mari Sian.Whittaker - SCH.539" userId="S::msianwhittaker@educ.somerset.gov.uk::5578d3dd-76cd-4967-a8a2-8969f155d436" providerId="AD" clId="Web-{8486E9E7-E450-494E-88C0-DB87955288CF}" dt="2018-06-19T09:43:06.862" v="1184" actId="14100"/>
          <ac:spMkLst>
            <pc:docMk/>
            <pc:sldMk cId="0" sldId="256"/>
            <ac:spMk id="15" creationId="{006D50C3-BA6B-4D8B-9544-754EFCD1138D}"/>
          </ac:spMkLst>
        </pc:spChg>
        <pc:spChg chg="add del mod">
          <ac:chgData name="Mari Sian.Whittaker - SCH.539" userId="S::msianwhittaker@educ.somerset.gov.uk::5578d3dd-76cd-4967-a8a2-8969f155d436" providerId="AD" clId="Web-{8486E9E7-E450-494E-88C0-DB87955288CF}" dt="2018-06-19T09:00:42.387" v="436"/>
          <ac:spMkLst>
            <pc:docMk/>
            <pc:sldMk cId="0" sldId="256"/>
            <ac:spMk id="17" creationId="{192AFA78-E9A6-4321-BDB5-A16129D305E3}"/>
          </ac:spMkLst>
        </pc:spChg>
        <pc:spChg chg="add mod">
          <ac:chgData name="Mari Sian.Whittaker - SCH.539" userId="S::msianwhittaker@educ.somerset.gov.uk::5578d3dd-76cd-4967-a8a2-8969f155d436" providerId="AD" clId="Web-{8486E9E7-E450-494E-88C0-DB87955288CF}" dt="2018-06-19T09:44:45.846" v="1208" actId="1076"/>
          <ac:spMkLst>
            <pc:docMk/>
            <pc:sldMk cId="0" sldId="256"/>
            <ac:spMk id="18" creationId="{B6D23CAA-241C-4D5F-AC40-D49B2439FE2A}"/>
          </ac:spMkLst>
        </pc:spChg>
        <pc:spChg chg="add del mod">
          <ac:chgData name="Mari Sian.Whittaker - SCH.539" userId="S::msianwhittaker@educ.somerset.gov.uk::5578d3dd-76cd-4967-a8a2-8969f155d436" providerId="AD" clId="Web-{8486E9E7-E450-494E-88C0-DB87955288CF}" dt="2018-06-19T09:22:45.757" v="988"/>
          <ac:spMkLst>
            <pc:docMk/>
            <pc:sldMk cId="0" sldId="256"/>
            <ac:spMk id="20" creationId="{A2D76E32-7C00-4F74-AD58-C99FAC933129}"/>
          </ac:spMkLst>
        </pc:spChg>
        <pc:spChg chg="add del mod">
          <ac:chgData name="Mari Sian.Whittaker - SCH.539" userId="S::msianwhittaker@educ.somerset.gov.uk::5578d3dd-76cd-4967-a8a2-8969f155d436" providerId="AD" clId="Web-{8486E9E7-E450-494E-88C0-DB87955288CF}" dt="2018-06-19T09:04:32.544" v="565"/>
          <ac:spMkLst>
            <pc:docMk/>
            <pc:sldMk cId="0" sldId="256"/>
            <ac:spMk id="21" creationId="{642EAFD7-CCF4-4AD1-932E-C7DA59C7D3B0}"/>
          </ac:spMkLst>
        </pc:spChg>
        <pc:spChg chg="add mod">
          <ac:chgData name="Mari Sian.Whittaker - SCH.539" userId="S::msianwhittaker@educ.somerset.gov.uk::5578d3dd-76cd-4967-a8a2-8969f155d436" providerId="AD" clId="Web-{8486E9E7-E450-494E-88C0-DB87955288CF}" dt="2018-06-19T09:52:39.220" v="1532" actId="1076"/>
          <ac:spMkLst>
            <pc:docMk/>
            <pc:sldMk cId="0" sldId="256"/>
            <ac:spMk id="23" creationId="{1FBF1535-C5B5-4CCE-ACFD-B15A41DA9DD0}"/>
          </ac:spMkLst>
        </pc:spChg>
        <pc:spChg chg="add mod">
          <ac:chgData name="Mari Sian.Whittaker - SCH.539" userId="S::msianwhittaker@educ.somerset.gov.uk::5578d3dd-76cd-4967-a8a2-8969f155d436" providerId="AD" clId="Web-{8486E9E7-E450-494E-88C0-DB87955288CF}" dt="2018-06-19T09:55:17.359" v="1552" actId="1076"/>
          <ac:spMkLst>
            <pc:docMk/>
            <pc:sldMk cId="0" sldId="256"/>
            <ac:spMk id="26" creationId="{83B96CA1-760E-4AC3-89A0-0B9C6547C480}"/>
          </ac:spMkLst>
        </pc:spChg>
        <pc:spChg chg="add mod">
          <ac:chgData name="Mari Sian.Whittaker - SCH.539" userId="S::msianwhittaker@educ.somerset.gov.uk::5578d3dd-76cd-4967-a8a2-8969f155d436" providerId="AD" clId="Web-{8486E9E7-E450-494E-88C0-DB87955288CF}" dt="2018-06-19T09:53:20.329" v="1540" actId="14100"/>
          <ac:spMkLst>
            <pc:docMk/>
            <pc:sldMk cId="0" sldId="256"/>
            <ac:spMk id="29" creationId="{9E282BAA-A9F6-4D3C-812F-519D6C102FC5}"/>
          </ac:spMkLst>
        </pc:spChg>
        <pc:spChg chg="add mod">
          <ac:chgData name="Mari Sian.Whittaker - SCH.539" userId="S::msianwhittaker@educ.somerset.gov.uk::5578d3dd-76cd-4967-a8a2-8969f155d436" providerId="AD" clId="Web-{8486E9E7-E450-494E-88C0-DB87955288CF}" dt="2018-06-19T09:55:49.780" v="1557" actId="14100"/>
          <ac:spMkLst>
            <pc:docMk/>
            <pc:sldMk cId="0" sldId="256"/>
            <ac:spMk id="30" creationId="{F6750AE3-ED2D-4BF3-8B7A-9F0280B965C2}"/>
          </ac:spMkLst>
        </pc:spChg>
        <pc:spChg chg="add mod">
          <ac:chgData name="Mari Sian.Whittaker - SCH.539" userId="S::msianwhittaker@educ.somerset.gov.uk::5578d3dd-76cd-4967-a8a2-8969f155d436" providerId="AD" clId="Web-{8486E9E7-E450-494E-88C0-DB87955288CF}" dt="2018-06-19T09:57:26.264" v="1568" actId="14100"/>
          <ac:spMkLst>
            <pc:docMk/>
            <pc:sldMk cId="0" sldId="256"/>
            <ac:spMk id="31" creationId="{048C6276-62D6-4CF6-B57B-423E2C626840}"/>
          </ac:spMkLst>
        </pc:spChg>
        <pc:spChg chg="mod">
          <ac:chgData name="Mari Sian.Whittaker - SCH.539" userId="S::msianwhittaker@educ.somerset.gov.uk::5578d3dd-76cd-4967-a8a2-8969f155d436" providerId="AD" clId="Web-{8486E9E7-E450-494E-88C0-DB87955288CF}" dt="2018-06-19T08:47:47.467" v="49" actId="20577"/>
          <ac:spMkLst>
            <pc:docMk/>
            <pc:sldMk cId="0" sldId="256"/>
            <ac:spMk id="84" creationId="{00000000-0000-0000-0000-000000000000}"/>
          </ac:spMkLst>
        </pc:spChg>
        <pc:graphicFrameChg chg="del mod modGraphic">
          <ac:chgData name="Mari Sian.Whittaker - SCH.539" userId="S::msianwhittaker@educ.somerset.gov.uk::5578d3dd-76cd-4967-a8a2-8969f155d436" providerId="AD" clId="Web-{8486E9E7-E450-494E-88C0-DB87955288CF}" dt="2018-06-19T08:48:02.530" v="53"/>
          <ac:graphicFrameMkLst>
            <pc:docMk/>
            <pc:sldMk cId="0" sldId="256"/>
            <ac:graphicFrameMk id="7" creationId="{00000000-0000-0000-0000-000000000000}"/>
          </ac:graphicFrameMkLst>
        </pc:graphicFrameChg>
        <pc:graphicFrameChg chg="del">
          <ac:chgData name="Mari Sian.Whittaker - SCH.539" userId="S::msianwhittaker@educ.somerset.gov.uk::5578d3dd-76cd-4967-a8a2-8969f155d436" providerId="AD" clId="Web-{8486E9E7-E450-494E-88C0-DB87955288CF}" dt="2018-06-19T08:50:53.107" v="119"/>
          <ac:graphicFrameMkLst>
            <pc:docMk/>
            <pc:sldMk cId="0" sldId="256"/>
            <ac:graphicFrameMk id="9" creationId="{00000000-0000-0000-0000-000000000000}"/>
          </ac:graphicFrameMkLst>
        </pc:graphicFrameChg>
        <pc:graphicFrameChg chg="del mod">
          <ac:chgData name="Mari Sian.Whittaker - SCH.539" userId="S::msianwhittaker@educ.somerset.gov.uk::5578d3dd-76cd-4967-a8a2-8969f155d436" providerId="AD" clId="Web-{8486E9E7-E450-494E-88C0-DB87955288CF}" dt="2018-06-19T08:51:49.825" v="123"/>
          <ac:graphicFrameMkLst>
            <pc:docMk/>
            <pc:sldMk cId="0" sldId="256"/>
            <ac:graphicFrameMk id="10" creationId="{00000000-0000-0000-0000-000000000000}"/>
          </ac:graphicFrameMkLst>
        </pc:graphicFrameChg>
        <pc:graphicFrameChg chg="del">
          <ac:chgData name="Mari Sian.Whittaker - SCH.539" userId="S::msianwhittaker@educ.somerset.gov.uk::5578d3dd-76cd-4967-a8a2-8969f155d436" providerId="AD" clId="Web-{8486E9E7-E450-494E-88C0-DB87955288CF}" dt="2018-06-19T08:48:10.592" v="54"/>
          <ac:graphicFrameMkLst>
            <pc:docMk/>
            <pc:sldMk cId="0" sldId="256"/>
            <ac:graphicFrameMk id="22" creationId="{00000000-0000-0000-0000-000000000000}"/>
          </ac:graphicFrameMkLst>
        </pc:graphicFrameChg>
        <pc:graphicFrameChg chg="mod modGraphic">
          <ac:chgData name="Mari Sian.Whittaker - SCH.539" userId="S::msianwhittaker@educ.somerset.gov.uk::5578d3dd-76cd-4967-a8a2-8969f155d436" providerId="AD" clId="Web-{8486E9E7-E450-494E-88C0-DB87955288CF}" dt="2018-06-19T09:17:06.806" v="917"/>
          <ac:graphicFrameMkLst>
            <pc:docMk/>
            <pc:sldMk cId="0" sldId="256"/>
            <ac:graphicFrameMk id="85" creationId="{00000000-0000-0000-0000-000000000000}"/>
          </ac:graphicFrameMkLst>
        </pc:graphicFrameChg>
        <pc:picChg chg="add mod modCrop">
          <ac:chgData name="Mari Sian.Whittaker - SCH.539" userId="S::msianwhittaker@educ.somerset.gov.uk::5578d3dd-76cd-4967-a8a2-8969f155d436" providerId="AD" clId="Web-{8486E9E7-E450-494E-88C0-DB87955288CF}" dt="2018-06-19T09:27:54.004" v="1064" actId="1076"/>
          <ac:picMkLst>
            <pc:docMk/>
            <pc:sldMk cId="0" sldId="256"/>
            <ac:picMk id="4" creationId="{E6401A2A-3057-4CBC-98EC-B8C9357E6D70}"/>
          </ac:picMkLst>
        </pc:picChg>
        <pc:picChg chg="add mod ord">
          <ac:chgData name="Mari Sian.Whittaker - SCH.539" userId="S::msianwhittaker@educ.somerset.gov.uk::5578d3dd-76cd-4967-a8a2-8969f155d436" providerId="AD" clId="Web-{8486E9E7-E450-494E-88C0-DB87955288CF}" dt="2018-06-19T09:28:25.035" v="1069" actId="1076"/>
          <ac:picMkLst>
            <pc:docMk/>
            <pc:sldMk cId="0" sldId="256"/>
            <ac:picMk id="6" creationId="{4FA93189-2546-494C-9DD6-D81EC4B893ED}"/>
          </ac:picMkLst>
        </pc:picChg>
        <pc:picChg chg="add del mod">
          <ac:chgData name="Mari Sian.Whittaker - SCH.539" userId="S::msianwhittaker@educ.somerset.gov.uk::5578d3dd-76cd-4967-a8a2-8969f155d436" providerId="AD" clId="Web-{8486E9E7-E450-494E-88C0-DB87955288CF}" dt="2018-06-19T09:00:43.668" v="437"/>
          <ac:picMkLst>
            <pc:docMk/>
            <pc:sldMk cId="0" sldId="256"/>
            <ac:picMk id="11" creationId="{DC6BF632-09D9-4D80-B9E6-7B46376FFAA9}"/>
          </ac:picMkLst>
        </pc:picChg>
        <pc:picChg chg="add mod ord">
          <ac:chgData name="Mari Sian.Whittaker - SCH.539" userId="S::msianwhittaker@educ.somerset.gov.uk::5578d3dd-76cd-4967-a8a2-8969f155d436" providerId="AD" clId="Web-{8486E9E7-E450-494E-88C0-DB87955288CF}" dt="2018-06-19T09:44:21.940" v="1205"/>
          <ac:picMkLst>
            <pc:docMk/>
            <pc:sldMk cId="0" sldId="256"/>
            <ac:picMk id="13" creationId="{EFCE63C7-BE44-4A3D-99B0-73058555966B}"/>
          </ac:picMkLst>
        </pc:picChg>
        <pc:picChg chg="add mod">
          <ac:chgData name="Mari Sian.Whittaker - SCH.539" userId="S::msianwhittaker@educ.somerset.gov.uk::5578d3dd-76cd-4967-a8a2-8969f155d436" providerId="AD" clId="Web-{8486E9E7-E450-494E-88C0-DB87955288CF}" dt="2018-06-19T09:42:44.769" v="1182" actId="1076"/>
          <ac:picMkLst>
            <pc:docMk/>
            <pc:sldMk cId="0" sldId="256"/>
            <ac:picMk id="16" creationId="{FC0B9B8A-48FB-4EDA-A394-F83265A3E096}"/>
          </ac:picMkLst>
        </pc:picChg>
        <pc:picChg chg="add mod modCrop">
          <ac:chgData name="Mari Sian.Whittaker - SCH.539" userId="S::msianwhittaker@educ.somerset.gov.uk::5578d3dd-76cd-4967-a8a2-8969f155d436" providerId="AD" clId="Web-{8486E9E7-E450-494E-88C0-DB87955288CF}" dt="2018-06-19T09:42:28.800" v="1180" actId="14100"/>
          <ac:picMkLst>
            <pc:docMk/>
            <pc:sldMk cId="0" sldId="256"/>
            <ac:picMk id="24" creationId="{97DA9C46-E852-4FEC-92AA-0084DF2D5C1E}"/>
          </ac:picMkLst>
        </pc:picChg>
        <pc:picChg chg="add mod ord modCrop">
          <ac:chgData name="Mari Sian.Whittaker - SCH.539" userId="S::msianwhittaker@educ.somerset.gov.uk::5578d3dd-76cd-4967-a8a2-8969f155d436" providerId="AD" clId="Web-{8486E9E7-E450-494E-88C0-DB87955288CF}" dt="2018-06-19T09:54:31.406" v="1547"/>
          <ac:picMkLst>
            <pc:docMk/>
            <pc:sldMk cId="0" sldId="256"/>
            <ac:picMk id="27" creationId="{B494D875-F0F1-4A0E-BD75-DF3E7F6E68EC}"/>
          </ac:picMkLst>
        </pc:picChg>
      </pc:sldChg>
      <pc:sldChg chg="addSp delSp modSp">
        <pc:chgData name="Mari Sian.Whittaker - SCH.539" userId="S::msianwhittaker@educ.somerset.gov.uk::5578d3dd-76cd-4967-a8a2-8969f155d436" providerId="AD" clId="Web-{8486E9E7-E450-494E-88C0-DB87955288CF}" dt="2018-06-19T10:58:52.811" v="2868" actId="1076"/>
        <pc:sldMkLst>
          <pc:docMk/>
          <pc:sldMk cId="2962087930" sldId="257"/>
        </pc:sldMkLst>
        <pc:spChg chg="add del mod">
          <ac:chgData name="Mari Sian.Whittaker - SCH.539" userId="S::msianwhittaker@educ.somerset.gov.uk::5578d3dd-76cd-4967-a8a2-8969f155d436" providerId="AD" clId="Web-{8486E9E7-E450-494E-88C0-DB87955288CF}" dt="2018-06-19T10:13:33.448" v="1931"/>
          <ac:spMkLst>
            <pc:docMk/>
            <pc:sldMk cId="2962087930" sldId="257"/>
            <ac:spMk id="2" creationId="{BD8A8597-65C9-4B02-9FA9-0F35A0BA1631}"/>
          </ac:spMkLst>
        </pc:spChg>
        <pc:spChg chg="add mod">
          <ac:chgData name="Mari Sian.Whittaker - SCH.539" userId="S::msianwhittaker@educ.somerset.gov.uk::5578d3dd-76cd-4967-a8a2-8969f155d436" providerId="AD" clId="Web-{8486E9E7-E450-494E-88C0-DB87955288CF}" dt="2018-06-19T10:15:46.682" v="1982" actId="20577"/>
          <ac:spMkLst>
            <pc:docMk/>
            <pc:sldMk cId="2962087930" sldId="257"/>
            <ac:spMk id="6" creationId="{449DC570-14CC-4C63-BEA3-485C722DED74}"/>
          </ac:spMkLst>
        </pc:spChg>
        <pc:spChg chg="add mod">
          <ac:chgData name="Mari Sian.Whittaker - SCH.539" userId="S::msianwhittaker@educ.somerset.gov.uk::5578d3dd-76cd-4967-a8a2-8969f155d436" providerId="AD" clId="Web-{8486E9E7-E450-494E-88C0-DB87955288CF}" dt="2018-06-19T10:14:00.135" v="1949" actId="1076"/>
          <ac:spMkLst>
            <pc:docMk/>
            <pc:sldMk cId="2962087930" sldId="257"/>
            <ac:spMk id="10" creationId="{F728CF94-BEBB-42BF-BD91-81D6A9C08732}"/>
          </ac:spMkLst>
        </pc:spChg>
        <pc:spChg chg="add mod ord">
          <ac:chgData name="Mari Sian.Whittaker - SCH.539" userId="S::msianwhittaker@educ.somerset.gov.uk::5578d3dd-76cd-4967-a8a2-8969f155d436" providerId="AD" clId="Web-{8486E9E7-E450-494E-88C0-DB87955288CF}" dt="2018-06-19T10:14:04.010" v="1950" actId="1076"/>
          <ac:spMkLst>
            <pc:docMk/>
            <pc:sldMk cId="2962087930" sldId="257"/>
            <ac:spMk id="13" creationId="{BBC4CC91-5F01-4321-BEF0-9532C3B0C912}"/>
          </ac:spMkLst>
        </pc:spChg>
        <pc:spChg chg="add mod">
          <ac:chgData name="Mari Sian.Whittaker - SCH.539" userId="S::msianwhittaker@educ.somerset.gov.uk::5578d3dd-76cd-4967-a8a2-8969f155d436" providerId="AD" clId="Web-{8486E9E7-E450-494E-88C0-DB87955288CF}" dt="2018-06-19T10:38:28.410" v="2340" actId="20577"/>
          <ac:spMkLst>
            <pc:docMk/>
            <pc:sldMk cId="2962087930" sldId="257"/>
            <ac:spMk id="14" creationId="{BAAD7495-FF18-48BA-A6A8-4DB2F38F0E99}"/>
          </ac:spMkLst>
        </pc:spChg>
        <pc:spChg chg="add del mod">
          <ac:chgData name="Mari Sian.Whittaker - SCH.539" userId="S::msianwhittaker@educ.somerset.gov.uk::5578d3dd-76cd-4967-a8a2-8969f155d436" providerId="AD" clId="Web-{8486E9E7-E450-494E-88C0-DB87955288CF}" dt="2018-06-19T10:14:37.635" v="1961"/>
          <ac:spMkLst>
            <pc:docMk/>
            <pc:sldMk cId="2962087930" sldId="257"/>
            <ac:spMk id="19" creationId="{B172B3F9-9A48-4342-9E73-6DB5161F51F7}"/>
          </ac:spMkLst>
        </pc:spChg>
        <pc:spChg chg="add mod">
          <ac:chgData name="Mari Sian.Whittaker - SCH.539" userId="S::msianwhittaker@educ.somerset.gov.uk::5578d3dd-76cd-4967-a8a2-8969f155d436" providerId="AD" clId="Web-{8486E9E7-E450-494E-88C0-DB87955288CF}" dt="2018-06-19T10:40:04.144" v="2384" actId="20577"/>
          <ac:spMkLst>
            <pc:docMk/>
            <pc:sldMk cId="2962087930" sldId="257"/>
            <ac:spMk id="20" creationId="{7B55EC7A-F8AF-4102-A5FC-E5120E918429}"/>
          </ac:spMkLst>
        </pc:spChg>
        <pc:spChg chg="add mod">
          <ac:chgData name="Mari Sian.Whittaker - SCH.539" userId="S::msianwhittaker@educ.somerset.gov.uk::5578d3dd-76cd-4967-a8a2-8969f155d436" providerId="AD" clId="Web-{8486E9E7-E450-494E-88C0-DB87955288CF}" dt="2018-06-19T10:37:16.817" v="2319" actId="1076"/>
          <ac:spMkLst>
            <pc:docMk/>
            <pc:sldMk cId="2962087930" sldId="257"/>
            <ac:spMk id="23" creationId="{369D6A9A-1681-433F-A12A-55F3A8C7BFF4}"/>
          </ac:spMkLst>
        </pc:spChg>
        <pc:spChg chg="add mod">
          <ac:chgData name="Mari Sian.Whittaker - SCH.539" userId="S::msianwhittaker@educ.somerset.gov.uk::5578d3dd-76cd-4967-a8a2-8969f155d436" providerId="AD" clId="Web-{8486E9E7-E450-494E-88C0-DB87955288CF}" dt="2018-06-19T10:38:37.660" v="2343" actId="14100"/>
          <ac:spMkLst>
            <pc:docMk/>
            <pc:sldMk cId="2962087930" sldId="257"/>
            <ac:spMk id="27" creationId="{282C6257-1DFC-4F3D-B3FA-0BFA09E00ECA}"/>
          </ac:spMkLst>
        </pc:spChg>
        <pc:spChg chg="add mod">
          <ac:chgData name="Mari Sian.Whittaker - SCH.539" userId="S::msianwhittaker@educ.somerset.gov.uk::5578d3dd-76cd-4967-a8a2-8969f155d436" providerId="AD" clId="Web-{8486E9E7-E450-494E-88C0-DB87955288CF}" dt="2018-06-19T10:37:34.755" v="2322" actId="1076"/>
          <ac:spMkLst>
            <pc:docMk/>
            <pc:sldMk cId="2962087930" sldId="257"/>
            <ac:spMk id="29" creationId="{4FDE9A4F-68E0-4561-B7E2-26105CE53C65}"/>
          </ac:spMkLst>
        </pc:spChg>
        <pc:spChg chg="add mod">
          <ac:chgData name="Mari Sian.Whittaker - SCH.539" userId="S::msianwhittaker@educ.somerset.gov.uk::5578d3dd-76cd-4967-a8a2-8969f155d436" providerId="AD" clId="Web-{8486E9E7-E450-494E-88C0-DB87955288CF}" dt="2018-06-19T10:54:48.281" v="2824" actId="20577"/>
          <ac:spMkLst>
            <pc:docMk/>
            <pc:sldMk cId="2962087930" sldId="257"/>
            <ac:spMk id="30" creationId="{721FE29D-F292-4ADF-9093-70AA358C97FE}"/>
          </ac:spMkLst>
        </pc:spChg>
        <pc:spChg chg="add mod">
          <ac:chgData name="Mari Sian.Whittaker - SCH.539" userId="S::msianwhittaker@educ.somerset.gov.uk::5578d3dd-76cd-4967-a8a2-8969f155d436" providerId="AD" clId="Web-{8486E9E7-E450-494E-88C0-DB87955288CF}" dt="2018-06-19T10:58:52.811" v="2868" actId="1076"/>
          <ac:spMkLst>
            <pc:docMk/>
            <pc:sldMk cId="2962087930" sldId="257"/>
            <ac:spMk id="31" creationId="{CF7EAED0-2B70-4820-8C06-CBCF3D6FF2EA}"/>
          </ac:spMkLst>
        </pc:spChg>
        <pc:spChg chg="add mod">
          <ac:chgData name="Mari Sian.Whittaker - SCH.539" userId="S::msianwhittaker@educ.somerset.gov.uk::5578d3dd-76cd-4967-a8a2-8969f155d436" providerId="AD" clId="Web-{8486E9E7-E450-494E-88C0-DB87955288CF}" dt="2018-06-19T10:45:43.253" v="2539" actId="1076"/>
          <ac:spMkLst>
            <pc:docMk/>
            <pc:sldMk cId="2962087930" sldId="257"/>
            <ac:spMk id="36" creationId="{AF426F26-0317-4EAB-869A-7A078460C604}"/>
          </ac:spMkLst>
        </pc:spChg>
        <pc:graphicFrameChg chg="del">
          <ac:chgData name="Mari Sian.Whittaker - SCH.539" userId="S::msianwhittaker@educ.somerset.gov.uk::5578d3dd-76cd-4967-a8a2-8969f155d436" providerId="AD" clId="Web-{8486E9E7-E450-494E-88C0-DB87955288CF}" dt="2018-06-19T09:26:39.911" v="1042"/>
          <ac:graphicFrameMkLst>
            <pc:docMk/>
            <pc:sldMk cId="2962087930" sldId="257"/>
            <ac:graphicFrameMk id="4" creationId="{00000000-0000-0000-0000-000000000000}"/>
          </ac:graphicFrameMkLst>
        </pc:graphicFrameChg>
        <pc:graphicFrameChg chg="del">
          <ac:chgData name="Mari Sian.Whittaker - SCH.539" userId="S::msianwhittaker@educ.somerset.gov.uk::5578d3dd-76cd-4967-a8a2-8969f155d436" providerId="AD" clId="Web-{8486E9E7-E450-494E-88C0-DB87955288CF}" dt="2018-06-19T09:26:36.630" v="1040"/>
          <ac:graphicFrameMkLst>
            <pc:docMk/>
            <pc:sldMk cId="2962087930" sldId="257"/>
            <ac:graphicFrameMk id="5" creationId="{BA3B42A6-840B-456B-B671-65EFC6996998}"/>
          </ac:graphicFrameMkLst>
        </pc:graphicFrameChg>
        <pc:graphicFrameChg chg="del">
          <ac:chgData name="Mari Sian.Whittaker - SCH.539" userId="S::msianwhittaker@educ.somerset.gov.uk::5578d3dd-76cd-4967-a8a2-8969f155d436" providerId="AD" clId="Web-{8486E9E7-E450-494E-88C0-DB87955288CF}" dt="2018-06-19T09:26:34.911" v="1039"/>
          <ac:graphicFrameMkLst>
            <pc:docMk/>
            <pc:sldMk cId="2962087930" sldId="257"/>
            <ac:graphicFrameMk id="7" creationId="{00000000-0000-0000-0000-000000000000}"/>
          </ac:graphicFrameMkLst>
        </pc:graphicFrameChg>
        <pc:graphicFrameChg chg="del">
          <ac:chgData name="Mari Sian.Whittaker - SCH.539" userId="S::msianwhittaker@educ.somerset.gov.uk::5578d3dd-76cd-4967-a8a2-8969f155d436" providerId="AD" clId="Web-{8486E9E7-E450-494E-88C0-DB87955288CF}" dt="2018-06-19T09:26:38.802" v="1041"/>
          <ac:graphicFrameMkLst>
            <pc:docMk/>
            <pc:sldMk cId="2962087930" sldId="257"/>
            <ac:graphicFrameMk id="9" creationId="{00000000-0000-0000-0000-000000000000}"/>
          </ac:graphicFrameMkLst>
        </pc:graphicFrameChg>
        <pc:picChg chg="add mod">
          <ac:chgData name="Mari Sian.Whittaker - SCH.539" userId="S::msianwhittaker@educ.somerset.gov.uk::5578d3dd-76cd-4967-a8a2-8969f155d436" providerId="AD" clId="Web-{8486E9E7-E450-494E-88C0-DB87955288CF}" dt="2018-06-19T10:13:56.916" v="1948" actId="1076"/>
          <ac:picMkLst>
            <pc:docMk/>
            <pc:sldMk cId="2962087930" sldId="257"/>
            <ac:picMk id="3" creationId="{A45FA74E-17B0-437E-B475-883F2FED625E}"/>
          </ac:picMkLst>
        </pc:picChg>
        <pc:picChg chg="add mod modCrop">
          <ac:chgData name="Mari Sian.Whittaker - SCH.539" userId="S::msianwhittaker@educ.somerset.gov.uk::5578d3dd-76cd-4967-a8a2-8969f155d436" providerId="AD" clId="Web-{8486E9E7-E450-494E-88C0-DB87955288CF}" dt="2018-06-19T10:14:08.744" v="1951" actId="1076"/>
          <ac:picMkLst>
            <pc:docMk/>
            <pc:sldMk cId="2962087930" sldId="257"/>
            <ac:picMk id="11" creationId="{832C8BFF-F3DC-40F4-90A6-57066F299D25}"/>
          </ac:picMkLst>
        </pc:picChg>
        <pc:picChg chg="add mod">
          <ac:chgData name="Mari Sian.Whittaker - SCH.539" userId="S::msianwhittaker@educ.somerset.gov.uk::5578d3dd-76cd-4967-a8a2-8969f155d436" providerId="AD" clId="Web-{8486E9E7-E450-494E-88C0-DB87955288CF}" dt="2018-06-19T10:10:59.370" v="1874" actId="1076"/>
          <ac:picMkLst>
            <pc:docMk/>
            <pc:sldMk cId="2962087930" sldId="257"/>
            <ac:picMk id="15" creationId="{CFAF044A-6E5D-4CC6-9D9F-A9D4D1E99BDC}"/>
          </ac:picMkLst>
        </pc:picChg>
        <pc:picChg chg="add mod">
          <ac:chgData name="Mari Sian.Whittaker - SCH.539" userId="S::msianwhittaker@educ.somerset.gov.uk::5578d3dd-76cd-4967-a8a2-8969f155d436" providerId="AD" clId="Web-{8486E9E7-E450-494E-88C0-DB87955288CF}" dt="2018-06-19T10:14:25.619" v="1956" actId="1076"/>
          <ac:picMkLst>
            <pc:docMk/>
            <pc:sldMk cId="2962087930" sldId="257"/>
            <ac:picMk id="17" creationId="{7D76DE63-27FB-430D-A4E3-ADE5C664E184}"/>
          </ac:picMkLst>
        </pc:picChg>
        <pc:picChg chg="add mod modCrop">
          <ac:chgData name="Mari Sian.Whittaker - SCH.539" userId="S::msianwhittaker@educ.somerset.gov.uk::5578d3dd-76cd-4967-a8a2-8969f155d436" providerId="AD" clId="Web-{8486E9E7-E450-494E-88C0-DB87955288CF}" dt="2018-06-19T10:37:41.254" v="2323" actId="1076"/>
          <ac:picMkLst>
            <pc:docMk/>
            <pc:sldMk cId="2962087930" sldId="257"/>
            <ac:picMk id="21" creationId="{696839AC-BC6A-4BF0-A0DF-F436026FDCE7}"/>
          </ac:picMkLst>
        </pc:picChg>
        <pc:picChg chg="add mod modCrop">
          <ac:chgData name="Mari Sian.Whittaker - SCH.539" userId="S::msianwhittaker@educ.somerset.gov.uk::5578d3dd-76cd-4967-a8a2-8969f155d436" providerId="AD" clId="Web-{8486E9E7-E450-494E-88C0-DB87955288CF}" dt="2018-06-19T10:37:06.411" v="2317" actId="1076"/>
          <ac:picMkLst>
            <pc:docMk/>
            <pc:sldMk cId="2962087930" sldId="257"/>
            <ac:picMk id="24" creationId="{C3267DC7-214F-4B4B-AA7D-78854BA9E1A7}"/>
          </ac:picMkLst>
        </pc:picChg>
        <pc:picChg chg="add mod">
          <ac:chgData name="Mari Sian.Whittaker - SCH.539" userId="S::msianwhittaker@educ.somerset.gov.uk::5578d3dd-76cd-4967-a8a2-8969f155d436" providerId="AD" clId="Web-{8486E9E7-E450-494E-88C0-DB87955288CF}" dt="2018-06-19T10:44:02.128" v="2515" actId="1076"/>
          <ac:picMkLst>
            <pc:docMk/>
            <pc:sldMk cId="2962087930" sldId="257"/>
            <ac:picMk id="32" creationId="{E28327BD-C948-4C16-BE10-2C26527F987F}"/>
          </ac:picMkLst>
        </pc:picChg>
        <pc:picChg chg="add mod">
          <ac:chgData name="Mari Sian.Whittaker - SCH.539" userId="S::msianwhittaker@educ.somerset.gov.uk::5578d3dd-76cd-4967-a8a2-8969f155d436" providerId="AD" clId="Web-{8486E9E7-E450-494E-88C0-DB87955288CF}" dt="2018-06-19T10:44:43.519" v="2524" actId="1076"/>
          <ac:picMkLst>
            <pc:docMk/>
            <pc:sldMk cId="2962087930" sldId="257"/>
            <ac:picMk id="34" creationId="{749769E1-50E2-4A36-93D6-D18BF78FCEAB}"/>
          </ac:picMkLst>
        </pc:picChg>
      </pc:sldChg>
      <pc:sldChg chg="delSp del">
        <pc:chgData name="Mari Sian.Whittaker - SCH.539" userId="S::msianwhittaker@educ.somerset.gov.uk::5578d3dd-76cd-4967-a8a2-8969f155d436" providerId="AD" clId="Web-{8486E9E7-E450-494E-88C0-DB87955288CF}" dt="2018-06-19T08:48:20.311" v="58"/>
        <pc:sldMkLst>
          <pc:docMk/>
          <pc:sldMk cId="2796745354" sldId="258"/>
        </pc:sldMkLst>
        <pc:graphicFrameChg chg="del">
          <ac:chgData name="Mari Sian.Whittaker - SCH.539" userId="S::msianwhittaker@educ.somerset.gov.uk::5578d3dd-76cd-4967-a8a2-8969f155d436" providerId="AD" clId="Web-{8486E9E7-E450-494E-88C0-DB87955288CF}" dt="2018-06-19T08:48:15.717" v="56"/>
          <ac:graphicFrameMkLst>
            <pc:docMk/>
            <pc:sldMk cId="2796745354" sldId="258"/>
            <ac:graphicFrameMk id="4" creationId="{4AA5D695-9067-4CFD-B799-CB47A5E1915F}"/>
          </ac:graphicFrameMkLst>
        </pc:graphicFrameChg>
        <pc:graphicFrameChg chg="del">
          <ac:chgData name="Mari Sian.Whittaker - SCH.539" userId="S::msianwhittaker@educ.somerset.gov.uk::5578d3dd-76cd-4967-a8a2-8969f155d436" providerId="AD" clId="Web-{8486E9E7-E450-494E-88C0-DB87955288CF}" dt="2018-06-19T08:48:17.139" v="57"/>
          <ac:graphicFrameMkLst>
            <pc:docMk/>
            <pc:sldMk cId="2796745354" sldId="258"/>
            <ac:graphicFrameMk id="7" creationId="{3C9B7C97-84A6-4F6C-B54C-FEE8A649BB6E}"/>
          </ac:graphicFrameMkLst>
        </pc:graphicFrameChg>
        <pc:graphicFrameChg chg="del">
          <ac:chgData name="Mari Sian.Whittaker - SCH.539" userId="S::msianwhittaker@educ.somerset.gov.uk::5578d3dd-76cd-4967-a8a2-8969f155d436" providerId="AD" clId="Web-{8486E9E7-E450-494E-88C0-DB87955288CF}" dt="2018-06-19T08:48:13.327" v="55"/>
          <ac:graphicFrameMkLst>
            <pc:docMk/>
            <pc:sldMk cId="2796745354" sldId="258"/>
            <ac:graphicFrameMk id="8" creationId="{EC9BA6D0-772D-4441-B5E7-8A532D06747E}"/>
          </ac:graphicFrameMkLst>
        </pc:graphicFrameChg>
      </pc:sldChg>
      <pc:sldChg chg="addSp delSp modSp new">
        <pc:chgData name="Mari Sian.Whittaker - SCH.539" userId="S::msianwhittaker@educ.somerset.gov.uk::5578d3dd-76cd-4967-a8a2-8969f155d436" providerId="AD" clId="Web-{8486E9E7-E450-494E-88C0-DB87955288CF}" dt="2018-06-19T11:01:03.626" v="2893"/>
        <pc:sldMkLst>
          <pc:docMk/>
          <pc:sldMk cId="3186469840" sldId="258"/>
        </pc:sldMkLst>
        <pc:spChg chg="del">
          <ac:chgData name="Mari Sian.Whittaker - SCH.539" userId="S::msianwhittaker@educ.somerset.gov.uk::5578d3dd-76cd-4967-a8a2-8969f155d436" providerId="AD" clId="Web-{8486E9E7-E450-494E-88C0-DB87955288CF}" dt="2018-06-19T10:44:54.784" v="2526"/>
          <ac:spMkLst>
            <pc:docMk/>
            <pc:sldMk cId="3186469840" sldId="258"/>
            <ac:spMk id="2" creationId="{EC8DD0C5-49FE-4745-9063-7D8222B8CB5D}"/>
          </ac:spMkLst>
        </pc:spChg>
        <pc:spChg chg="add mod">
          <ac:chgData name="Mari Sian.Whittaker - SCH.539" userId="S::msianwhittaker@educ.somerset.gov.uk::5578d3dd-76cd-4967-a8a2-8969f155d436" providerId="AD" clId="Web-{8486E9E7-E450-494E-88C0-DB87955288CF}" dt="2018-06-19T10:57:11.359" v="2859" actId="1076"/>
          <ac:spMkLst>
            <pc:docMk/>
            <pc:sldMk cId="3186469840" sldId="258"/>
            <ac:spMk id="3" creationId="{14A040FD-07E1-4E29-8B24-EAED68B744F0}"/>
          </ac:spMkLst>
        </pc:spChg>
        <pc:spChg chg="add mod">
          <ac:chgData name="Mari Sian.Whittaker - SCH.539" userId="S::msianwhittaker@educ.somerset.gov.uk::5578d3dd-76cd-4967-a8a2-8969f155d436" providerId="AD" clId="Web-{8486E9E7-E450-494E-88C0-DB87955288CF}" dt="2018-06-19T10:59:07.421" v="2875" actId="20577"/>
          <ac:spMkLst>
            <pc:docMk/>
            <pc:sldMk cId="3186469840" sldId="258"/>
            <ac:spMk id="8" creationId="{A2E1AEE7-DB5C-4F93-9556-D2E6918D9177}"/>
          </ac:spMkLst>
        </pc:spChg>
        <pc:spChg chg="add del">
          <ac:chgData name="Mari Sian.Whittaker - SCH.539" userId="S::msianwhittaker@educ.somerset.gov.uk::5578d3dd-76cd-4967-a8a2-8969f155d436" providerId="AD" clId="Web-{8486E9E7-E450-494E-88C0-DB87955288CF}" dt="2018-06-19T10:59:35.078" v="2881"/>
          <ac:spMkLst>
            <pc:docMk/>
            <pc:sldMk cId="3186469840" sldId="258"/>
            <ac:spMk id="11" creationId="{F5DEEBFE-988D-4CB5-92FA-81DDDF0ADAC3}"/>
          </ac:spMkLst>
        </pc:spChg>
        <pc:spChg chg="add del mod">
          <ac:chgData name="Mari Sian.Whittaker - SCH.539" userId="S::msianwhittaker@educ.somerset.gov.uk::5578d3dd-76cd-4967-a8a2-8969f155d436" providerId="AD" clId="Web-{8486E9E7-E450-494E-88C0-DB87955288CF}" dt="2018-06-19T11:01:03.626" v="2893"/>
          <ac:spMkLst>
            <pc:docMk/>
            <pc:sldMk cId="3186469840" sldId="258"/>
            <ac:spMk id="13" creationId="{E67D47E7-3F3C-4121-B0DD-BED379D282A5}"/>
          </ac:spMkLst>
        </pc:spChg>
        <pc:picChg chg="add mod">
          <ac:chgData name="Mari Sian.Whittaker - SCH.539" userId="S::msianwhittaker@educ.somerset.gov.uk::5578d3dd-76cd-4967-a8a2-8969f155d436" providerId="AD" clId="Web-{8486E9E7-E450-494E-88C0-DB87955288CF}" dt="2018-06-19T10:57:45.155" v="2860" actId="1076"/>
          <ac:picMkLst>
            <pc:docMk/>
            <pc:sldMk cId="3186469840" sldId="258"/>
            <ac:picMk id="4" creationId="{BF2C4E6B-1444-465D-8332-23B65926E920}"/>
          </ac:picMkLst>
        </pc:picChg>
        <pc:picChg chg="add del mod modCrop">
          <ac:chgData name="Mari Sian.Whittaker - SCH.539" userId="S::msianwhittaker@educ.somerset.gov.uk::5578d3dd-76cd-4967-a8a2-8969f155d436" providerId="AD" clId="Web-{8486E9E7-E450-494E-88C0-DB87955288CF}" dt="2018-06-19T10:57:45.437" v="2861" actId="1076"/>
          <ac:picMkLst>
            <pc:docMk/>
            <pc:sldMk cId="3186469840" sldId="258"/>
            <ac:picMk id="6" creationId="{9191CD9E-5F39-4B87-86E7-84B295CDFB9D}"/>
          </ac:picMkLst>
        </pc:picChg>
        <pc:picChg chg="add mod">
          <ac:chgData name="Mari Sian.Whittaker - SCH.539" userId="S::msianwhittaker@educ.somerset.gov.uk::5578d3dd-76cd-4967-a8a2-8969f155d436" providerId="AD" clId="Web-{8486E9E7-E450-494E-88C0-DB87955288CF}" dt="2018-06-19T10:59:11.577" v="2879" actId="1076"/>
          <ac:picMkLst>
            <pc:docMk/>
            <pc:sldMk cId="3186469840" sldId="258"/>
            <ac:picMk id="9" creationId="{EDE06002-B955-4CE7-A822-14698BE230F5}"/>
          </ac:picMkLst>
        </pc:picChg>
        <pc:cxnChg chg="add del mod">
          <ac:chgData name="Mari Sian.Whittaker - SCH.539" userId="S::msianwhittaker@educ.somerset.gov.uk::5578d3dd-76cd-4967-a8a2-8969f155d436" providerId="AD" clId="Web-{8486E9E7-E450-494E-88C0-DB87955288CF}" dt="2018-06-19T11:00:11.594" v="2885"/>
          <ac:cxnSpMkLst>
            <pc:docMk/>
            <pc:sldMk cId="3186469840" sldId="258"/>
            <ac:cxnSpMk id="12" creationId="{6951F607-0573-48E0-9EEE-620C3A519BF9}"/>
          </ac:cxnSpMkLst>
        </pc:cxnChg>
      </pc:sldChg>
    </pc:docChg>
  </pc:docChgLst>
  <pc:docChgLst>
    <pc:chgData name="Mari Sian.Whittaker - SCH.539" userId="S::msianwhittaker@educ.somerset.gov.uk::5578d3dd-76cd-4967-a8a2-8969f155d436" providerId="AD" clId="Web-{507D0C12-0D11-4C49-96AB-DF67ED8E5A0B}"/>
    <pc:docChg chg="modSld">
      <pc:chgData name="Mari Sian.Whittaker - SCH.539" userId="S::msianwhittaker@educ.somerset.gov.uk::5578d3dd-76cd-4967-a8a2-8969f155d436" providerId="AD" clId="Web-{507D0C12-0D11-4C49-96AB-DF67ED8E5A0B}" dt="2018-06-19T16:00:24.699" v="290" actId="1076"/>
      <pc:docMkLst>
        <pc:docMk/>
      </pc:docMkLst>
      <pc:sldChg chg="addSp delSp modSp">
        <pc:chgData name="Mari Sian.Whittaker - SCH.539" userId="S::msianwhittaker@educ.somerset.gov.uk::5578d3dd-76cd-4967-a8a2-8969f155d436" providerId="AD" clId="Web-{507D0C12-0D11-4C49-96AB-DF67ED8E5A0B}" dt="2018-06-19T15:57:48.012" v="213" actId="1076"/>
        <pc:sldMkLst>
          <pc:docMk/>
          <pc:sldMk cId="0" sldId="256"/>
        </pc:sldMkLst>
        <pc:spChg chg="mod">
          <ac:chgData name="Mari Sian.Whittaker - SCH.539" userId="S::msianwhittaker@educ.somerset.gov.uk::5578d3dd-76cd-4967-a8a2-8969f155d436" providerId="AD" clId="Web-{507D0C12-0D11-4C49-96AB-DF67ED8E5A0B}" dt="2018-06-19T15:56:49.731" v="204" actId="1076"/>
          <ac:spMkLst>
            <pc:docMk/>
            <pc:sldMk cId="0" sldId="256"/>
            <ac:spMk id="3" creationId="{815DBC99-3D6F-4448-BBF9-CE5A6E0FC2D4}"/>
          </ac:spMkLst>
        </pc:spChg>
        <pc:spChg chg="mod">
          <ac:chgData name="Mari Sian.Whittaker - SCH.539" userId="S::msianwhittaker@educ.somerset.gov.uk::5578d3dd-76cd-4967-a8a2-8969f155d436" providerId="AD" clId="Web-{507D0C12-0D11-4C49-96AB-DF67ED8E5A0B}" dt="2018-06-19T15:57:27.887" v="211" actId="1076"/>
          <ac:spMkLst>
            <pc:docMk/>
            <pc:sldMk cId="0" sldId="256"/>
            <ac:spMk id="18" creationId="{B6D23CAA-241C-4D5F-AC40-D49B2439FE2A}"/>
          </ac:spMkLst>
        </pc:spChg>
        <pc:spChg chg="mod">
          <ac:chgData name="Mari Sian.Whittaker - SCH.539" userId="S::msianwhittaker@educ.somerset.gov.uk::5578d3dd-76cd-4967-a8a2-8969f155d436" providerId="AD" clId="Web-{507D0C12-0D11-4C49-96AB-DF67ED8E5A0B}" dt="2018-06-19T15:56:16.074" v="197" actId="1076"/>
          <ac:spMkLst>
            <pc:docMk/>
            <pc:sldMk cId="0" sldId="256"/>
            <ac:spMk id="23" creationId="{1FBF1535-C5B5-4CCE-ACFD-B15A41DA9DD0}"/>
          </ac:spMkLst>
        </pc:spChg>
        <pc:picChg chg="add del">
          <ac:chgData name="Mari Sian.Whittaker - SCH.539" userId="S::msianwhittaker@educ.somerset.gov.uk::5578d3dd-76cd-4967-a8a2-8969f155d436" providerId="AD" clId="Web-{507D0C12-0D11-4C49-96AB-DF67ED8E5A0B}" dt="2018-06-19T15:55:33.278" v="191"/>
          <ac:picMkLst>
            <pc:docMk/>
            <pc:sldMk cId="0" sldId="256"/>
            <ac:picMk id="4" creationId="{E6401A2A-3057-4CBC-98EC-B8C9357E6D70}"/>
          </ac:picMkLst>
        </pc:picChg>
        <pc:picChg chg="add del mod">
          <ac:chgData name="Mari Sian.Whittaker - SCH.539" userId="S::msianwhittaker@educ.somerset.gov.uk::5578d3dd-76cd-4967-a8a2-8969f155d436" providerId="AD" clId="Web-{507D0C12-0D11-4C49-96AB-DF67ED8E5A0B}" dt="2018-06-19T15:43:36.906" v="16"/>
          <ac:picMkLst>
            <pc:docMk/>
            <pc:sldMk cId="0" sldId="256"/>
            <ac:picMk id="5" creationId="{2904A011-D594-471B-8E42-5063CF4948B9}"/>
          </ac:picMkLst>
        </pc:picChg>
        <pc:picChg chg="add del">
          <ac:chgData name="Mari Sian.Whittaker - SCH.539" userId="S::msianwhittaker@educ.somerset.gov.uk::5578d3dd-76cd-4967-a8a2-8969f155d436" providerId="AD" clId="Web-{507D0C12-0D11-4C49-96AB-DF67ED8E5A0B}" dt="2018-06-19T15:56:39.434" v="203"/>
          <ac:picMkLst>
            <pc:docMk/>
            <pc:sldMk cId="0" sldId="256"/>
            <ac:picMk id="6" creationId="{4FA93189-2546-494C-9DD6-D81EC4B893ED}"/>
          </ac:picMkLst>
        </pc:picChg>
        <pc:picChg chg="add mod">
          <ac:chgData name="Mari Sian.Whittaker - SCH.539" userId="S::msianwhittaker@educ.somerset.gov.uk::5578d3dd-76cd-4967-a8a2-8969f155d436" providerId="AD" clId="Web-{507D0C12-0D11-4C49-96AB-DF67ED8E5A0B}" dt="2018-06-19T15:44:18.484" v="26" actId="1076"/>
          <ac:picMkLst>
            <pc:docMk/>
            <pc:sldMk cId="0" sldId="256"/>
            <ac:picMk id="8" creationId="{40FAAA3B-FC7C-4765-914E-6DE87CD47FF7}"/>
          </ac:picMkLst>
        </pc:picChg>
        <pc:picChg chg="add mod">
          <ac:chgData name="Mari Sian.Whittaker - SCH.539" userId="S::msianwhittaker@educ.somerset.gov.uk::5578d3dd-76cd-4967-a8a2-8969f155d436" providerId="AD" clId="Web-{507D0C12-0D11-4C49-96AB-DF67ED8E5A0B}" dt="2018-06-19T15:44:42.608" v="32" actId="14100"/>
          <ac:picMkLst>
            <pc:docMk/>
            <pc:sldMk cId="0" sldId="256"/>
            <ac:picMk id="10" creationId="{85D0BC46-65A5-4F4B-97B5-DF44FDF8709F}"/>
          </ac:picMkLst>
        </pc:picChg>
        <pc:picChg chg="add mod">
          <ac:chgData name="Mari Sian.Whittaker - SCH.539" userId="S::msianwhittaker@educ.somerset.gov.uk::5578d3dd-76cd-4967-a8a2-8969f155d436" providerId="AD" clId="Web-{507D0C12-0D11-4C49-96AB-DF67ED8E5A0B}" dt="2018-06-19T15:56:29.012" v="201" actId="14100"/>
          <ac:picMkLst>
            <pc:docMk/>
            <pc:sldMk cId="0" sldId="256"/>
            <ac:picMk id="12" creationId="{0E15AC9B-8438-44EA-91AF-9C43AB86CD77}"/>
          </ac:picMkLst>
        </pc:picChg>
        <pc:picChg chg="del">
          <ac:chgData name="Mari Sian.Whittaker - SCH.539" userId="S::msianwhittaker@educ.somerset.gov.uk::5578d3dd-76cd-4967-a8a2-8969f155d436" providerId="AD" clId="Web-{507D0C12-0D11-4C49-96AB-DF67ED8E5A0B}" dt="2018-06-19T15:57:21.293" v="210"/>
          <ac:picMkLst>
            <pc:docMk/>
            <pc:sldMk cId="0" sldId="256"/>
            <ac:picMk id="13" creationId="{EFCE63C7-BE44-4A3D-99B0-73058555966B}"/>
          </ac:picMkLst>
        </pc:picChg>
        <pc:picChg chg="del">
          <ac:chgData name="Mari Sian.Whittaker - SCH.539" userId="S::msianwhittaker@educ.somerset.gov.uk::5578d3dd-76cd-4967-a8a2-8969f155d436" providerId="AD" clId="Web-{507D0C12-0D11-4C49-96AB-DF67ED8E5A0B}" dt="2018-06-19T15:44:22.749" v="27"/>
          <ac:picMkLst>
            <pc:docMk/>
            <pc:sldMk cId="0" sldId="256"/>
            <ac:picMk id="16" creationId="{FC0B9B8A-48FB-4EDA-A394-F83265A3E096}"/>
          </ac:picMkLst>
        </pc:picChg>
        <pc:picChg chg="add mod">
          <ac:chgData name="Mari Sian.Whittaker - SCH.539" userId="S::msianwhittaker@educ.somerset.gov.uk::5578d3dd-76cd-4967-a8a2-8969f155d436" providerId="AD" clId="Web-{507D0C12-0D11-4C49-96AB-DF67ED8E5A0B}" dt="2018-06-19T15:57:12.981" v="208" actId="1076"/>
          <ac:picMkLst>
            <pc:docMk/>
            <pc:sldMk cId="0" sldId="256"/>
            <ac:picMk id="17" creationId="{8983B5A4-EF92-4B73-8D5A-DD4A70C59996}"/>
          </ac:picMkLst>
        </pc:picChg>
        <pc:picChg chg="add mod">
          <ac:chgData name="Mari Sian.Whittaker - SCH.539" userId="S::msianwhittaker@educ.somerset.gov.uk::5578d3dd-76cd-4967-a8a2-8969f155d436" providerId="AD" clId="Web-{507D0C12-0D11-4C49-96AB-DF67ED8E5A0B}" dt="2018-06-19T15:57:48.012" v="213" actId="1076"/>
          <ac:picMkLst>
            <pc:docMk/>
            <pc:sldMk cId="0" sldId="256"/>
            <ac:picMk id="20" creationId="{78709978-F40F-4D06-8271-4A195298B427}"/>
          </ac:picMkLst>
        </pc:picChg>
        <pc:picChg chg="del">
          <ac:chgData name="Mari Sian.Whittaker - SCH.539" userId="S::msianwhittaker@educ.somerset.gov.uk::5578d3dd-76cd-4967-a8a2-8969f155d436" providerId="AD" clId="Web-{507D0C12-0D11-4C49-96AB-DF67ED8E5A0B}" dt="2018-06-19T15:43:50.077" v="18"/>
          <ac:picMkLst>
            <pc:docMk/>
            <pc:sldMk cId="0" sldId="256"/>
            <ac:picMk id="27" creationId="{B494D875-F0F1-4A0E-BD75-DF3E7F6E68EC}"/>
          </ac:picMkLst>
        </pc:picChg>
      </pc:sldChg>
      <pc:sldChg chg="addSp delSp modSp">
        <pc:chgData name="Mari Sian.Whittaker - SCH.539" userId="S::msianwhittaker@educ.somerset.gov.uk::5578d3dd-76cd-4967-a8a2-8969f155d436" providerId="AD" clId="Web-{507D0C12-0D11-4C49-96AB-DF67ED8E5A0B}" dt="2018-06-19T15:48:01.607" v="76" actId="1076"/>
        <pc:sldMkLst>
          <pc:docMk/>
          <pc:sldMk cId="2962087930" sldId="257"/>
        </pc:sldMkLst>
        <pc:spChg chg="mod ord">
          <ac:chgData name="Mari Sian.Whittaker - SCH.539" userId="S::msianwhittaker@educ.somerset.gov.uk::5578d3dd-76cd-4967-a8a2-8969f155d436" providerId="AD" clId="Web-{507D0C12-0D11-4C49-96AB-DF67ED8E5A0B}" dt="2018-06-19T15:47:29.248" v="68"/>
          <ac:spMkLst>
            <pc:docMk/>
            <pc:sldMk cId="2962087930" sldId="257"/>
            <ac:spMk id="36" creationId="{AF426F26-0317-4EAB-869A-7A078460C604}"/>
          </ac:spMkLst>
        </pc:spChg>
        <pc:picChg chg="del">
          <ac:chgData name="Mari Sian.Whittaker - SCH.539" userId="S::msianwhittaker@educ.somerset.gov.uk::5578d3dd-76cd-4967-a8a2-8969f155d436" providerId="AD" clId="Web-{507D0C12-0D11-4C49-96AB-DF67ED8E5A0B}" dt="2018-06-19T15:45:15.655" v="37"/>
          <ac:picMkLst>
            <pc:docMk/>
            <pc:sldMk cId="2962087930" sldId="257"/>
            <ac:picMk id="3" creationId="{A45FA74E-17B0-437E-B475-883F2FED625E}"/>
          </ac:picMkLst>
        </pc:picChg>
        <pc:picChg chg="add mod">
          <ac:chgData name="Mari Sian.Whittaker - SCH.539" userId="S::msianwhittaker@educ.somerset.gov.uk::5578d3dd-76cd-4967-a8a2-8969f155d436" providerId="AD" clId="Web-{507D0C12-0D11-4C49-96AB-DF67ED8E5A0B}" dt="2018-06-19T15:45:10.249" v="36" actId="14100"/>
          <ac:picMkLst>
            <pc:docMk/>
            <pc:sldMk cId="2962087930" sldId="257"/>
            <ac:picMk id="4" creationId="{4AFE574C-939D-4CF5-A2F5-79E847835EED}"/>
          </ac:picMkLst>
        </pc:picChg>
        <pc:picChg chg="add mod">
          <ac:chgData name="Mari Sian.Whittaker - SCH.539" userId="S::msianwhittaker@educ.somerset.gov.uk::5578d3dd-76cd-4967-a8a2-8969f155d436" providerId="AD" clId="Web-{507D0C12-0D11-4C49-96AB-DF67ED8E5A0B}" dt="2018-06-19T15:45:32.467" v="41" actId="1076"/>
          <ac:picMkLst>
            <pc:docMk/>
            <pc:sldMk cId="2962087930" sldId="257"/>
            <ac:picMk id="7" creationId="{17F233B2-C2BD-442B-8A2C-F10A4AC7893E}"/>
          </ac:picMkLst>
        </pc:picChg>
        <pc:picChg chg="add mod">
          <ac:chgData name="Mari Sian.Whittaker - SCH.539" userId="S::msianwhittaker@educ.somerset.gov.uk::5578d3dd-76cd-4967-a8a2-8969f155d436" providerId="AD" clId="Web-{507D0C12-0D11-4C49-96AB-DF67ED8E5A0B}" dt="2018-06-19T15:46:11.420" v="55" actId="1076"/>
          <ac:picMkLst>
            <pc:docMk/>
            <pc:sldMk cId="2962087930" sldId="257"/>
            <ac:picMk id="9" creationId="{0DB91D3D-4C22-4EAF-A6A0-39F75D032CA8}"/>
          </ac:picMkLst>
        </pc:picChg>
        <pc:picChg chg="del">
          <ac:chgData name="Mari Sian.Whittaker - SCH.539" userId="S::msianwhittaker@educ.somerset.gov.uk::5578d3dd-76cd-4967-a8a2-8969f155d436" providerId="AD" clId="Web-{507D0C12-0D11-4C49-96AB-DF67ED8E5A0B}" dt="2018-06-19T15:44:54.968" v="33"/>
          <ac:picMkLst>
            <pc:docMk/>
            <pc:sldMk cId="2962087930" sldId="257"/>
            <ac:picMk id="11" creationId="{832C8BFF-F3DC-40F4-90A6-57066F299D25}"/>
          </ac:picMkLst>
        </pc:picChg>
        <pc:picChg chg="del">
          <ac:chgData name="Mari Sian.Whittaker - SCH.539" userId="S::msianwhittaker@educ.somerset.gov.uk::5578d3dd-76cd-4967-a8a2-8969f155d436" providerId="AD" clId="Web-{507D0C12-0D11-4C49-96AB-DF67ED8E5A0B}" dt="2018-06-19T15:45:37.155" v="43"/>
          <ac:picMkLst>
            <pc:docMk/>
            <pc:sldMk cId="2962087930" sldId="257"/>
            <ac:picMk id="15" creationId="{CFAF044A-6E5D-4CC6-9D9F-A9D4D1E99BDC}"/>
          </ac:picMkLst>
        </pc:picChg>
        <pc:picChg chg="add mod">
          <ac:chgData name="Mari Sian.Whittaker - SCH.539" userId="S::msianwhittaker@educ.somerset.gov.uk::5578d3dd-76cd-4967-a8a2-8969f155d436" providerId="AD" clId="Web-{507D0C12-0D11-4C49-96AB-DF67ED8E5A0B}" dt="2018-06-19T15:46:16.592" v="57" actId="1076"/>
          <ac:picMkLst>
            <pc:docMk/>
            <pc:sldMk cId="2962087930" sldId="257"/>
            <ac:picMk id="16" creationId="{6F1A79C2-FFEB-4E3A-B992-0423D5951534}"/>
          </ac:picMkLst>
        </pc:picChg>
        <pc:picChg chg="del">
          <ac:chgData name="Mari Sian.Whittaker - SCH.539" userId="S::msianwhittaker@educ.somerset.gov.uk::5578d3dd-76cd-4967-a8a2-8969f155d436" providerId="AD" clId="Web-{507D0C12-0D11-4C49-96AB-DF67ED8E5A0B}" dt="2018-06-19T15:45:35.561" v="42"/>
          <ac:picMkLst>
            <pc:docMk/>
            <pc:sldMk cId="2962087930" sldId="257"/>
            <ac:picMk id="17" creationId="{7D76DE63-27FB-430D-A4E3-ADE5C664E184}"/>
          </ac:picMkLst>
        </pc:picChg>
        <pc:picChg chg="add mod">
          <ac:chgData name="Mari Sian.Whittaker - SCH.539" userId="S::msianwhittaker@educ.somerset.gov.uk::5578d3dd-76cd-4967-a8a2-8969f155d436" providerId="AD" clId="Web-{507D0C12-0D11-4C49-96AB-DF67ED8E5A0B}" dt="2018-06-19T15:46:33.264" v="60" actId="1076"/>
          <ac:picMkLst>
            <pc:docMk/>
            <pc:sldMk cId="2962087930" sldId="257"/>
            <ac:picMk id="19" creationId="{7E93DA38-1B23-4836-8676-4CEC96E26299}"/>
          </ac:picMkLst>
        </pc:picChg>
        <pc:picChg chg="del">
          <ac:chgData name="Mari Sian.Whittaker - SCH.539" userId="S::msianwhittaker@educ.somerset.gov.uk::5578d3dd-76cd-4967-a8a2-8969f155d436" providerId="AD" clId="Web-{507D0C12-0D11-4C49-96AB-DF67ED8E5A0B}" dt="2018-06-19T15:46:21.030" v="58"/>
          <ac:picMkLst>
            <pc:docMk/>
            <pc:sldMk cId="2962087930" sldId="257"/>
            <ac:picMk id="21" creationId="{696839AC-BC6A-4BF0-A0DF-F436026FDCE7}"/>
          </ac:picMkLst>
        </pc:picChg>
        <pc:picChg chg="del">
          <ac:chgData name="Mari Sian.Whittaker - SCH.539" userId="S::msianwhittaker@educ.somerset.gov.uk::5578d3dd-76cd-4967-a8a2-8969f155d436" providerId="AD" clId="Web-{507D0C12-0D11-4C49-96AB-DF67ED8E5A0B}" dt="2018-06-19T15:47:35.451" v="69"/>
          <ac:picMkLst>
            <pc:docMk/>
            <pc:sldMk cId="2962087930" sldId="257"/>
            <ac:picMk id="24" creationId="{C3267DC7-214F-4B4B-AA7D-78854BA9E1A7}"/>
          </ac:picMkLst>
        </pc:picChg>
        <pc:picChg chg="add mod">
          <ac:chgData name="Mari Sian.Whittaker - SCH.539" userId="S::msianwhittaker@educ.somerset.gov.uk::5578d3dd-76cd-4967-a8a2-8969f155d436" providerId="AD" clId="Web-{507D0C12-0D11-4C49-96AB-DF67ED8E5A0B}" dt="2018-06-19T15:47:05.826" v="64" actId="1076"/>
          <ac:picMkLst>
            <pc:docMk/>
            <pc:sldMk cId="2962087930" sldId="257"/>
            <ac:picMk id="25" creationId="{36E303AA-1060-4C00-87FF-4F6E123145A5}"/>
          </ac:picMkLst>
        </pc:picChg>
        <pc:picChg chg="add mod">
          <ac:chgData name="Mari Sian.Whittaker - SCH.539" userId="S::msianwhittaker@educ.somerset.gov.uk::5578d3dd-76cd-4967-a8a2-8969f155d436" providerId="AD" clId="Web-{507D0C12-0D11-4C49-96AB-DF67ED8E5A0B}" dt="2018-06-19T15:47:16.076" v="66" actId="1076"/>
          <ac:picMkLst>
            <pc:docMk/>
            <pc:sldMk cId="2962087930" sldId="257"/>
            <ac:picMk id="28" creationId="{FBF755CB-83E2-4033-85B8-67DAAF68993E}"/>
          </ac:picMkLst>
        </pc:picChg>
        <pc:picChg chg="del">
          <ac:chgData name="Mari Sian.Whittaker - SCH.539" userId="S::msianwhittaker@educ.somerset.gov.uk::5578d3dd-76cd-4967-a8a2-8969f155d436" providerId="AD" clId="Web-{507D0C12-0D11-4C49-96AB-DF67ED8E5A0B}" dt="2018-06-19T15:46:35.858" v="61"/>
          <ac:picMkLst>
            <pc:docMk/>
            <pc:sldMk cId="2962087930" sldId="257"/>
            <ac:picMk id="32" creationId="{E28327BD-C948-4C16-BE10-2C26527F987F}"/>
          </ac:picMkLst>
        </pc:picChg>
        <pc:picChg chg="del">
          <ac:chgData name="Mari Sian.Whittaker - SCH.539" userId="S::msianwhittaker@educ.somerset.gov.uk::5578d3dd-76cd-4967-a8a2-8969f155d436" providerId="AD" clId="Web-{507D0C12-0D11-4C49-96AB-DF67ED8E5A0B}" dt="2018-06-19T15:46:37.264" v="62"/>
          <ac:picMkLst>
            <pc:docMk/>
            <pc:sldMk cId="2962087930" sldId="257"/>
            <ac:picMk id="34" creationId="{749769E1-50E2-4A36-93D6-D18BF78FCEAB}"/>
          </ac:picMkLst>
        </pc:picChg>
        <pc:picChg chg="add mod modCrop">
          <ac:chgData name="Mari Sian.Whittaker - SCH.539" userId="S::msianwhittaker@educ.somerset.gov.uk::5578d3dd-76cd-4967-a8a2-8969f155d436" providerId="AD" clId="Web-{507D0C12-0D11-4C49-96AB-DF67ED8E5A0B}" dt="2018-06-19T15:48:01.607" v="76" actId="1076"/>
          <ac:picMkLst>
            <pc:docMk/>
            <pc:sldMk cId="2962087930" sldId="257"/>
            <ac:picMk id="35" creationId="{7A226539-E123-450B-A726-BAE9D8D81C4E}"/>
          </ac:picMkLst>
        </pc:picChg>
      </pc:sldChg>
      <pc:sldChg chg="addSp delSp modSp">
        <pc:chgData name="Mari Sian.Whittaker - SCH.539" userId="S::msianwhittaker@educ.somerset.gov.uk::5578d3dd-76cd-4967-a8a2-8969f155d436" providerId="AD" clId="Web-{507D0C12-0D11-4C49-96AB-DF67ED8E5A0B}" dt="2018-06-19T15:52:53.653" v="156" actId="1076"/>
        <pc:sldMkLst>
          <pc:docMk/>
          <pc:sldMk cId="3186469840" sldId="258"/>
        </pc:sldMkLst>
        <pc:spChg chg="mod">
          <ac:chgData name="Mari Sian.Whittaker - SCH.539" userId="S::msianwhittaker@educ.somerset.gov.uk::5578d3dd-76cd-4967-a8a2-8969f155d436" providerId="AD" clId="Web-{507D0C12-0D11-4C49-96AB-DF67ED8E5A0B}" dt="2018-06-19T15:49:16.935" v="95" actId="20577"/>
          <ac:spMkLst>
            <pc:docMk/>
            <pc:sldMk cId="3186469840" sldId="258"/>
            <ac:spMk id="2" creationId="{C2BF2D2D-F41B-4314-A48E-D7D99AEA276C}"/>
          </ac:spMkLst>
        </pc:spChg>
        <pc:spChg chg="mod">
          <ac:chgData name="Mari Sian.Whittaker - SCH.539" userId="S::msianwhittaker@educ.somerset.gov.uk::5578d3dd-76cd-4967-a8a2-8969f155d436" providerId="AD" clId="Web-{507D0C12-0D11-4C49-96AB-DF67ED8E5A0B}" dt="2018-06-19T15:52:53.653" v="156" actId="1076"/>
          <ac:spMkLst>
            <pc:docMk/>
            <pc:sldMk cId="3186469840" sldId="258"/>
            <ac:spMk id="12" creationId="{6F7A4C08-59A7-4238-B57F-86D292E3A263}"/>
          </ac:spMkLst>
        </pc:spChg>
        <pc:spChg chg="mod">
          <ac:chgData name="Mari Sian.Whittaker - SCH.539" userId="S::msianwhittaker@educ.somerset.gov.uk::5578d3dd-76cd-4967-a8a2-8969f155d436" providerId="AD" clId="Web-{507D0C12-0D11-4C49-96AB-DF67ED8E5A0B}" dt="2018-06-19T15:49:13.107" v="93" actId="14100"/>
          <ac:spMkLst>
            <pc:docMk/>
            <pc:sldMk cId="3186469840" sldId="258"/>
            <ac:spMk id="18" creationId="{3E3A4E60-CEF1-466F-8C95-77854B2C50BA}"/>
          </ac:spMkLst>
        </pc:spChg>
        <pc:picChg chg="del">
          <ac:chgData name="Mari Sian.Whittaker - SCH.539" userId="S::msianwhittaker@educ.somerset.gov.uk::5578d3dd-76cd-4967-a8a2-8969f155d436" providerId="AD" clId="Web-{507D0C12-0D11-4C49-96AB-DF67ED8E5A0B}" dt="2018-06-19T15:48:04.591" v="77"/>
          <ac:picMkLst>
            <pc:docMk/>
            <pc:sldMk cId="3186469840" sldId="258"/>
            <ac:picMk id="4" creationId="{BF2C4E6B-1444-465D-8332-23B65926E920}"/>
          </ac:picMkLst>
        </pc:picChg>
        <pc:picChg chg="del">
          <ac:chgData name="Mari Sian.Whittaker - SCH.539" userId="S::msianwhittaker@educ.somerset.gov.uk::5578d3dd-76cd-4967-a8a2-8969f155d436" providerId="AD" clId="Web-{507D0C12-0D11-4C49-96AB-DF67ED8E5A0B}" dt="2018-06-19T15:48:42.544" v="87"/>
          <ac:picMkLst>
            <pc:docMk/>
            <pc:sldMk cId="3186469840" sldId="258"/>
            <ac:picMk id="5" creationId="{3C8E6B11-B9B8-48C8-BCE8-9E22A4E1E7A6}"/>
          </ac:picMkLst>
        </pc:picChg>
        <pc:picChg chg="del">
          <ac:chgData name="Mari Sian.Whittaker - SCH.539" userId="S::msianwhittaker@educ.somerset.gov.uk::5578d3dd-76cd-4967-a8a2-8969f155d436" providerId="AD" clId="Web-{507D0C12-0D11-4C49-96AB-DF67ED8E5A0B}" dt="2018-06-19T15:48:25.576" v="82"/>
          <ac:picMkLst>
            <pc:docMk/>
            <pc:sldMk cId="3186469840" sldId="258"/>
            <ac:picMk id="6" creationId="{9191CD9E-5F39-4B87-86E7-84B295CDFB9D}"/>
          </ac:picMkLst>
        </pc:picChg>
        <pc:picChg chg="add mod">
          <ac:chgData name="Mari Sian.Whittaker - SCH.539" userId="S::msianwhittaker@educ.somerset.gov.uk::5578d3dd-76cd-4967-a8a2-8969f155d436" providerId="AD" clId="Web-{507D0C12-0D11-4C49-96AB-DF67ED8E5A0B}" dt="2018-06-19T15:48:24.357" v="81" actId="1076"/>
          <ac:picMkLst>
            <pc:docMk/>
            <pc:sldMk cId="3186469840" sldId="258"/>
            <ac:picMk id="7" creationId="{EED1C043-CC69-4D1C-BE39-75C8652B5CCA}"/>
          </ac:picMkLst>
        </pc:picChg>
        <pc:picChg chg="add mod">
          <ac:chgData name="Mari Sian.Whittaker - SCH.539" userId="S::msianwhittaker@educ.somerset.gov.uk::5578d3dd-76cd-4967-a8a2-8969f155d436" providerId="AD" clId="Web-{507D0C12-0D11-4C49-96AB-DF67ED8E5A0B}" dt="2018-06-19T15:48:41.060" v="86" actId="1076"/>
          <ac:picMkLst>
            <pc:docMk/>
            <pc:sldMk cId="3186469840" sldId="258"/>
            <ac:picMk id="10" creationId="{958D9B9E-D4FC-4362-9794-D71A7A5D9F0C}"/>
          </ac:picMkLst>
        </pc:picChg>
        <pc:picChg chg="del">
          <ac:chgData name="Mari Sian.Whittaker - SCH.539" userId="S::msianwhittaker@educ.somerset.gov.uk::5578d3dd-76cd-4967-a8a2-8969f155d436" providerId="AD" clId="Web-{507D0C12-0D11-4C49-96AB-DF67ED8E5A0B}" dt="2018-06-19T15:49:25.013" v="98"/>
          <ac:picMkLst>
            <pc:docMk/>
            <pc:sldMk cId="3186469840" sldId="258"/>
            <ac:picMk id="13" creationId="{2B9912F9-FA7C-4505-99CD-6E6D5C83B110}"/>
          </ac:picMkLst>
        </pc:picChg>
        <pc:picChg chg="del">
          <ac:chgData name="Mari Sian.Whittaker - SCH.539" userId="S::msianwhittaker@educ.somerset.gov.uk::5578d3dd-76cd-4967-a8a2-8969f155d436" providerId="AD" clId="Web-{507D0C12-0D11-4C49-96AB-DF67ED8E5A0B}" dt="2018-06-19T15:50:09.075" v="111"/>
          <ac:picMkLst>
            <pc:docMk/>
            <pc:sldMk cId="3186469840" sldId="258"/>
            <ac:picMk id="15" creationId="{811F51C4-8FEF-4121-A7F7-BE388E647CE6}"/>
          </ac:picMkLst>
        </pc:picChg>
        <pc:picChg chg="add mod">
          <ac:chgData name="Mari Sian.Whittaker - SCH.539" userId="S::msianwhittaker@educ.somerset.gov.uk::5578d3dd-76cd-4967-a8a2-8969f155d436" providerId="AD" clId="Web-{507D0C12-0D11-4C49-96AB-DF67ED8E5A0B}" dt="2018-06-19T15:49:57.888" v="106" actId="1076"/>
          <ac:picMkLst>
            <pc:docMk/>
            <pc:sldMk cId="3186469840" sldId="258"/>
            <ac:picMk id="16" creationId="{F9364C1B-6D96-4B7E-90C6-5117DE93DBF7}"/>
          </ac:picMkLst>
        </pc:picChg>
        <pc:picChg chg="add mod">
          <ac:chgData name="Mari Sian.Whittaker - SCH.539" userId="S::msianwhittaker@educ.somerset.gov.uk::5578d3dd-76cd-4967-a8a2-8969f155d436" providerId="AD" clId="Web-{507D0C12-0D11-4C49-96AB-DF67ED8E5A0B}" dt="2018-06-19T15:52:33.715" v="148" actId="1076"/>
          <ac:picMkLst>
            <pc:docMk/>
            <pc:sldMk cId="3186469840" sldId="258"/>
            <ac:picMk id="19" creationId="{1D8C29E6-195C-405D-816D-AA1E8755F826}"/>
          </ac:picMkLst>
        </pc:picChg>
        <pc:picChg chg="add mod">
          <ac:chgData name="Mari Sian.Whittaker - SCH.539" userId="S::msianwhittaker@educ.somerset.gov.uk::5578d3dd-76cd-4967-a8a2-8969f155d436" providerId="AD" clId="Web-{507D0C12-0D11-4C49-96AB-DF67ED8E5A0B}" dt="2018-06-19T15:52:49.184" v="155" actId="1076"/>
          <ac:picMkLst>
            <pc:docMk/>
            <pc:sldMk cId="3186469840" sldId="258"/>
            <ac:picMk id="21" creationId="{6B4CF436-4088-4878-B47B-84122B67E779}"/>
          </ac:picMkLst>
        </pc:picChg>
      </pc:sldChg>
      <pc:sldChg chg="addSp delSp modSp">
        <pc:chgData name="Mari Sian.Whittaker - SCH.539" userId="S::msianwhittaker@educ.somerset.gov.uk::5578d3dd-76cd-4967-a8a2-8969f155d436" providerId="AD" clId="Web-{507D0C12-0D11-4C49-96AB-DF67ED8E5A0B}" dt="2018-06-19T16:00:24.699" v="290" actId="1076"/>
        <pc:sldMkLst>
          <pc:docMk/>
          <pc:sldMk cId="3760540109" sldId="259"/>
        </pc:sldMkLst>
        <pc:spChg chg="mod">
          <ac:chgData name="Mari Sian.Whittaker - SCH.539" userId="S::msianwhittaker@educ.somerset.gov.uk::5578d3dd-76cd-4967-a8a2-8969f155d436" providerId="AD" clId="Web-{507D0C12-0D11-4C49-96AB-DF67ED8E5A0B}" dt="2018-06-19T15:55:25.137" v="190" actId="14100"/>
          <ac:spMkLst>
            <pc:docMk/>
            <pc:sldMk cId="3760540109" sldId="259"/>
            <ac:spMk id="3" creationId="{4F8F8BA1-8593-4D48-A0EE-5A8A11C7BFDC}"/>
          </ac:spMkLst>
        </pc:spChg>
        <pc:spChg chg="mod ord">
          <ac:chgData name="Mari Sian.Whittaker - SCH.539" userId="S::msianwhittaker@educ.somerset.gov.uk::5578d3dd-76cd-4967-a8a2-8969f155d436" providerId="AD" clId="Web-{507D0C12-0D11-4C49-96AB-DF67ED8E5A0B}" dt="2018-06-19T15:54:04.606" v="171" actId="1076"/>
          <ac:spMkLst>
            <pc:docMk/>
            <pc:sldMk cId="3760540109" sldId="259"/>
            <ac:spMk id="13" creationId="{63E76B96-6B22-4806-B34A-FA1CFEC9D5AD}"/>
          </ac:spMkLst>
        </pc:spChg>
        <pc:spChg chg="add mod">
          <ac:chgData name="Mari Sian.Whittaker - SCH.539" userId="S::msianwhittaker@educ.somerset.gov.uk::5578d3dd-76cd-4967-a8a2-8969f155d436" providerId="AD" clId="Web-{507D0C12-0D11-4C49-96AB-DF67ED8E5A0B}" dt="2018-06-19T16:00:16.418" v="288" actId="20577"/>
          <ac:spMkLst>
            <pc:docMk/>
            <pc:sldMk cId="3760540109" sldId="259"/>
            <ac:spMk id="19" creationId="{92365BEF-E84F-472F-8B83-AE99FF237E7F}"/>
          </ac:spMkLst>
        </pc:spChg>
        <pc:picChg chg="add mod">
          <ac:chgData name="Mari Sian.Whittaker - SCH.539" userId="S::msianwhittaker@educ.somerset.gov.uk::5578d3dd-76cd-4967-a8a2-8969f155d436" providerId="AD" clId="Web-{507D0C12-0D11-4C49-96AB-DF67ED8E5A0B}" dt="2018-06-19T15:53:32.231" v="162" actId="1076"/>
          <ac:picMkLst>
            <pc:docMk/>
            <pc:sldMk cId="3760540109" sldId="259"/>
            <ac:picMk id="2" creationId="{8ED84E66-BEE4-4A3E-924D-BD9BCE3835C7}"/>
          </ac:picMkLst>
        </pc:picChg>
        <pc:picChg chg="del">
          <ac:chgData name="Mari Sian.Whittaker - SCH.539" userId="S::msianwhittaker@educ.somerset.gov.uk::5578d3dd-76cd-4967-a8a2-8969f155d436" providerId="AD" clId="Web-{507D0C12-0D11-4C49-96AB-DF67ED8E5A0B}" dt="2018-06-19T15:53:17.215" v="160"/>
          <ac:picMkLst>
            <pc:docMk/>
            <pc:sldMk cId="3760540109" sldId="259"/>
            <ac:picMk id="4" creationId="{47500331-5C53-42BA-882C-CEEDD2352A25}"/>
          </ac:picMkLst>
        </pc:picChg>
        <pc:picChg chg="add mod">
          <ac:chgData name="Mari Sian.Whittaker - SCH.539" userId="S::msianwhittaker@educ.somerset.gov.uk::5578d3dd-76cd-4967-a8a2-8969f155d436" providerId="AD" clId="Web-{507D0C12-0D11-4C49-96AB-DF67ED8E5A0B}" dt="2018-06-19T15:53:52.372" v="168" actId="1076"/>
          <ac:picMkLst>
            <pc:docMk/>
            <pc:sldMk cId="3760540109" sldId="259"/>
            <ac:picMk id="6" creationId="{0D992B0D-9EC5-41BD-822D-997CEA01BC0F}"/>
          </ac:picMkLst>
        </pc:picChg>
        <pc:picChg chg="del">
          <ac:chgData name="Mari Sian.Whittaker - SCH.539" userId="S::msianwhittaker@educ.somerset.gov.uk::5578d3dd-76cd-4967-a8a2-8969f155d436" providerId="AD" clId="Web-{507D0C12-0D11-4C49-96AB-DF67ED8E5A0B}" dt="2018-06-19T15:53:11.075" v="157"/>
          <ac:picMkLst>
            <pc:docMk/>
            <pc:sldMk cId="3760540109" sldId="259"/>
            <ac:picMk id="8" creationId="{90092266-5B5B-42B2-93C0-CF7002D230A9}"/>
          </ac:picMkLst>
        </pc:picChg>
        <pc:picChg chg="add mod">
          <ac:chgData name="Mari Sian.Whittaker - SCH.539" userId="S::msianwhittaker@educ.somerset.gov.uk::5578d3dd-76cd-4967-a8a2-8969f155d436" providerId="AD" clId="Web-{507D0C12-0D11-4C49-96AB-DF67ED8E5A0B}" dt="2018-06-19T15:57:54.074" v="214" actId="1076"/>
          <ac:picMkLst>
            <pc:docMk/>
            <pc:sldMk cId="3760540109" sldId="259"/>
            <ac:picMk id="9" creationId="{033E7F9F-4343-4071-A1BD-ACC31A4B29E1}"/>
          </ac:picMkLst>
        </pc:picChg>
        <pc:picChg chg="del">
          <ac:chgData name="Mari Sian.Whittaker - SCH.539" userId="S::msianwhittaker@educ.somerset.gov.uk::5578d3dd-76cd-4967-a8a2-8969f155d436" providerId="AD" clId="Web-{507D0C12-0D11-4C49-96AB-DF67ED8E5A0B}" dt="2018-06-19T15:53:17.137" v="159"/>
          <ac:picMkLst>
            <pc:docMk/>
            <pc:sldMk cId="3760540109" sldId="259"/>
            <ac:picMk id="10" creationId="{51D1EBE3-6174-4220-95F8-5EF578DD94DC}"/>
          </ac:picMkLst>
        </pc:picChg>
        <pc:picChg chg="add mod">
          <ac:chgData name="Mari Sian.Whittaker - SCH.539" userId="S::msianwhittaker@educ.somerset.gov.uk::5578d3dd-76cd-4967-a8a2-8969f155d436" providerId="AD" clId="Web-{507D0C12-0D11-4C49-96AB-DF67ED8E5A0B}" dt="2018-06-19T16:00:24.699" v="290" actId="1076"/>
          <ac:picMkLst>
            <pc:docMk/>
            <pc:sldMk cId="3760540109" sldId="259"/>
            <ac:picMk id="12" creationId="{74125D92-7CFF-494E-AC7C-1FA530EB805E}"/>
          </ac:picMkLst>
        </pc:picChg>
        <pc:picChg chg="del">
          <ac:chgData name="Mari Sian.Whittaker - SCH.539" userId="S::msianwhittaker@educ.somerset.gov.uk::5578d3dd-76cd-4967-a8a2-8969f155d436" providerId="AD" clId="Web-{507D0C12-0D11-4C49-96AB-DF67ED8E5A0B}" dt="2018-06-19T15:53:17.028" v="158"/>
          <ac:picMkLst>
            <pc:docMk/>
            <pc:sldMk cId="3760540109" sldId="259"/>
            <ac:picMk id="14" creationId="{096C21A3-707B-48B5-B2CB-8852D8669FF1}"/>
          </ac:picMkLst>
        </pc:picChg>
        <pc:picChg chg="add mod">
          <ac:chgData name="Mari Sian.Whittaker - SCH.539" userId="S::msianwhittaker@educ.somerset.gov.uk::5578d3dd-76cd-4967-a8a2-8969f155d436" providerId="AD" clId="Web-{507D0C12-0D11-4C49-96AB-DF67ED8E5A0B}" dt="2018-06-19T15:59:18.980" v="226" actId="1076"/>
          <ac:picMkLst>
            <pc:docMk/>
            <pc:sldMk cId="3760540109" sldId="259"/>
            <ac:picMk id="16" creationId="{A7A8CC14-9781-4447-BC97-5347A25F541C}"/>
          </ac:picMkLst>
        </pc:picChg>
      </pc:sldChg>
    </pc:docChg>
  </pc:docChgLst>
  <pc:docChgLst>
    <pc:chgData name="Mari Sian.Whittaker - SCH.539" userId="S::msianwhittaker@educ.somerset.gov.uk::5578d3dd-76cd-4967-a8a2-8969f155d436" providerId="AD" clId="Web-{952F4725-52A1-401B-8F97-B1A26D4C4E4A}"/>
    <pc:docChg chg="delSld modSld">
      <pc:chgData name="Mari Sian.Whittaker - SCH.539" userId="S::msianwhittaker@educ.somerset.gov.uk::5578d3dd-76cd-4967-a8a2-8969f155d436" providerId="AD" clId="Web-{952F4725-52A1-401B-8F97-B1A26D4C4E4A}" dt="2018-06-19T17:48:38.479" v="129"/>
      <pc:docMkLst>
        <pc:docMk/>
      </pc:docMkLst>
      <pc:sldChg chg="addSp delSp modSp">
        <pc:chgData name="Mari Sian.Whittaker - SCH.539" userId="S::msianwhittaker@educ.somerset.gov.uk::5578d3dd-76cd-4967-a8a2-8969f155d436" providerId="AD" clId="Web-{952F4725-52A1-401B-8F97-B1A26D4C4E4A}" dt="2018-06-19T17:48:27.353" v="128" actId="1076"/>
        <pc:sldMkLst>
          <pc:docMk/>
          <pc:sldMk cId="3186469840" sldId="258"/>
        </pc:sldMkLst>
        <pc:spChg chg="del">
          <ac:chgData name="Mari Sian.Whittaker - SCH.539" userId="S::msianwhittaker@educ.somerset.gov.uk::5578d3dd-76cd-4967-a8a2-8969f155d436" providerId="AD" clId="Web-{952F4725-52A1-401B-8F97-B1A26D4C4E4A}" dt="2018-06-19T17:19:39.850" v="0"/>
          <ac:spMkLst>
            <pc:docMk/>
            <pc:sldMk cId="3186469840" sldId="258"/>
            <ac:spMk id="2" creationId="{C2BF2D2D-F41B-4314-A48E-D7D99AEA276C}"/>
          </ac:spMkLst>
        </pc:spChg>
        <pc:spChg chg="mod">
          <ac:chgData name="Mari Sian.Whittaker - SCH.539" userId="S::msianwhittaker@educ.somerset.gov.uk::5578d3dd-76cd-4967-a8a2-8969f155d436" providerId="AD" clId="Web-{952F4725-52A1-401B-8F97-B1A26D4C4E4A}" dt="2018-06-19T17:46:39.083" v="86" actId="14100"/>
          <ac:spMkLst>
            <pc:docMk/>
            <pc:sldMk cId="3186469840" sldId="258"/>
            <ac:spMk id="3" creationId="{14A040FD-07E1-4E29-8B24-EAED68B744F0}"/>
          </ac:spMkLst>
        </pc:spChg>
        <pc:spChg chg="add mod">
          <ac:chgData name="Mari Sian.Whittaker - SCH.539" userId="S::msianwhittaker@educ.somerset.gov.uk::5578d3dd-76cd-4967-a8a2-8969f155d436" providerId="AD" clId="Web-{952F4725-52A1-401B-8F97-B1A26D4C4E4A}" dt="2018-06-19T17:46:49.567" v="90" actId="1076"/>
          <ac:spMkLst>
            <pc:docMk/>
            <pc:sldMk cId="3186469840" sldId="258"/>
            <ac:spMk id="4" creationId="{4BF21E16-CC83-4FA6-8FD9-A981F9E2C88A}"/>
          </ac:spMkLst>
        </pc:spChg>
        <pc:spChg chg="mod">
          <ac:chgData name="Mari Sian.Whittaker - SCH.539" userId="S::msianwhittaker@educ.somerset.gov.uk::5578d3dd-76cd-4967-a8a2-8969f155d436" providerId="AD" clId="Web-{952F4725-52A1-401B-8F97-B1A26D4C4E4A}" dt="2018-06-19T17:46:47.489" v="89" actId="1076"/>
          <ac:spMkLst>
            <pc:docMk/>
            <pc:sldMk cId="3186469840" sldId="258"/>
            <ac:spMk id="8" creationId="{A2E1AEE7-DB5C-4F93-9556-D2E6918D9177}"/>
          </ac:spMkLst>
        </pc:spChg>
        <pc:spChg chg="add del mod">
          <ac:chgData name="Mari Sian.Whittaker - SCH.539" userId="S::msianwhittaker@educ.somerset.gov.uk::5578d3dd-76cd-4967-a8a2-8969f155d436" providerId="AD" clId="Web-{952F4725-52A1-401B-8F97-B1A26D4C4E4A}" dt="2018-06-19T17:44:19.217" v="51"/>
          <ac:spMkLst>
            <pc:docMk/>
            <pc:sldMk cId="3186469840" sldId="258"/>
            <ac:spMk id="9" creationId="{17931CCB-B1B8-48DD-890F-C7EA5C02E915}"/>
          </ac:spMkLst>
        </pc:spChg>
        <pc:spChg chg="mod">
          <ac:chgData name="Mari Sian.Whittaker - SCH.539" userId="S::msianwhittaker@educ.somerset.gov.uk::5578d3dd-76cd-4967-a8a2-8969f155d436" providerId="AD" clId="Web-{952F4725-52A1-401B-8F97-B1A26D4C4E4A}" dt="2018-06-19T17:46:45.083" v="88" actId="1076"/>
          <ac:spMkLst>
            <pc:docMk/>
            <pc:sldMk cId="3186469840" sldId="258"/>
            <ac:spMk id="11" creationId="{60C3130C-EAE6-479D-A7C4-C174860F83CD}"/>
          </ac:spMkLst>
        </pc:spChg>
        <pc:spChg chg="del mod">
          <ac:chgData name="Mari Sian.Whittaker - SCH.539" userId="S::msianwhittaker@educ.somerset.gov.uk::5578d3dd-76cd-4967-a8a2-8969f155d436" providerId="AD" clId="Web-{952F4725-52A1-401B-8F97-B1A26D4C4E4A}" dt="2018-06-19T17:43:00.760" v="32"/>
          <ac:spMkLst>
            <pc:docMk/>
            <pc:sldMk cId="3186469840" sldId="258"/>
            <ac:spMk id="12" creationId="{6F7A4C08-59A7-4238-B57F-86D292E3A263}"/>
          </ac:spMkLst>
        </pc:spChg>
        <pc:spChg chg="del">
          <ac:chgData name="Mari Sian.Whittaker - SCH.539" userId="S::msianwhittaker@educ.somerset.gov.uk::5578d3dd-76cd-4967-a8a2-8969f155d436" providerId="AD" clId="Web-{952F4725-52A1-401B-8F97-B1A26D4C4E4A}" dt="2018-06-19T17:21:29.529" v="2"/>
          <ac:spMkLst>
            <pc:docMk/>
            <pc:sldMk cId="3186469840" sldId="258"/>
            <ac:spMk id="18" creationId="{3E3A4E60-CEF1-466F-8C95-77854B2C50BA}"/>
          </ac:spMkLst>
        </pc:spChg>
        <pc:spChg chg="add mod">
          <ac:chgData name="Mari Sian.Whittaker - SCH.539" userId="S::msianwhittaker@educ.somerset.gov.uk::5578d3dd-76cd-4967-a8a2-8969f155d436" providerId="AD" clId="Web-{952F4725-52A1-401B-8F97-B1A26D4C4E4A}" dt="2018-06-19T17:44:33.749" v="55" actId="1076"/>
          <ac:spMkLst>
            <pc:docMk/>
            <pc:sldMk cId="3186469840" sldId="258"/>
            <ac:spMk id="22" creationId="{3B41B8B9-4BB7-48C3-953A-78221106F924}"/>
          </ac:spMkLst>
        </pc:spChg>
        <pc:spChg chg="add mod">
          <ac:chgData name="Mari Sian.Whittaker - SCH.539" userId="S::msianwhittaker@educ.somerset.gov.uk::5578d3dd-76cd-4967-a8a2-8969f155d436" providerId="AD" clId="Web-{952F4725-52A1-401B-8F97-B1A26D4C4E4A}" dt="2018-06-19T17:48:27.353" v="128" actId="1076"/>
          <ac:spMkLst>
            <pc:docMk/>
            <pc:sldMk cId="3186469840" sldId="258"/>
            <ac:spMk id="28" creationId="{724F5076-DF7D-4026-A098-5D53D5BD1C3C}"/>
          </ac:spMkLst>
        </pc:spChg>
        <pc:picChg chg="add mod">
          <ac:chgData name="Mari Sian.Whittaker - SCH.539" userId="S::msianwhittaker@educ.somerset.gov.uk::5578d3dd-76cd-4967-a8a2-8969f155d436" providerId="AD" clId="Web-{952F4725-52A1-401B-8F97-B1A26D4C4E4A}" dt="2018-06-19T17:43:14.901" v="34" actId="1076"/>
          <ac:picMkLst>
            <pc:docMk/>
            <pc:sldMk cId="3186469840" sldId="258"/>
            <ac:picMk id="5" creationId="{C72A9B2F-0003-4884-9657-1E9BD127C6EC}"/>
          </ac:picMkLst>
        </pc:picChg>
        <pc:picChg chg="add mod">
          <ac:chgData name="Mari Sian.Whittaker - SCH.539" userId="S::msianwhittaker@educ.somerset.gov.uk::5578d3dd-76cd-4967-a8a2-8969f155d436" providerId="AD" clId="Web-{952F4725-52A1-401B-8F97-B1A26D4C4E4A}" dt="2018-06-19T17:47:32.647" v="103" actId="1076"/>
          <ac:picMkLst>
            <pc:docMk/>
            <pc:sldMk cId="3186469840" sldId="258"/>
            <ac:picMk id="6" creationId="{5846B85F-460B-411F-837E-C768295EC9AE}"/>
          </ac:picMkLst>
        </pc:picChg>
        <pc:picChg chg="add mod">
          <ac:chgData name="Mari Sian.Whittaker - SCH.539" userId="S::msianwhittaker@educ.somerset.gov.uk::5578d3dd-76cd-4967-a8a2-8969f155d436" providerId="AD" clId="Web-{952F4725-52A1-401B-8F97-B1A26D4C4E4A}" dt="2018-06-19T17:47:35.038" v="104" actId="1076"/>
          <ac:picMkLst>
            <pc:docMk/>
            <pc:sldMk cId="3186469840" sldId="258"/>
            <ac:picMk id="14" creationId="{EBC588EF-8FD6-485C-979C-BEDB5B819170}"/>
          </ac:picMkLst>
        </pc:picChg>
        <pc:picChg chg="del">
          <ac:chgData name="Mari Sian.Whittaker - SCH.539" userId="S::msianwhittaker@educ.somerset.gov.uk::5578d3dd-76cd-4967-a8a2-8969f155d436" providerId="AD" clId="Web-{952F4725-52A1-401B-8F97-B1A26D4C4E4A}" dt="2018-06-19T17:20:52.027" v="1"/>
          <ac:picMkLst>
            <pc:docMk/>
            <pc:sldMk cId="3186469840" sldId="258"/>
            <ac:picMk id="16" creationId="{F9364C1B-6D96-4B7E-90C6-5117DE93DBF7}"/>
          </ac:picMkLst>
        </pc:picChg>
        <pc:picChg chg="del mod">
          <ac:chgData name="Mari Sian.Whittaker - SCH.539" userId="S::msianwhittaker@educ.somerset.gov.uk::5578d3dd-76cd-4967-a8a2-8969f155d436" providerId="AD" clId="Web-{952F4725-52A1-401B-8F97-B1A26D4C4E4A}" dt="2018-06-19T17:37:20.587" v="30"/>
          <ac:picMkLst>
            <pc:docMk/>
            <pc:sldMk cId="3186469840" sldId="258"/>
            <ac:picMk id="19" creationId="{1D8C29E6-195C-405D-816D-AA1E8755F826}"/>
          </ac:picMkLst>
        </pc:picChg>
        <pc:picChg chg="del mod">
          <ac:chgData name="Mari Sian.Whittaker - SCH.539" userId="S::msianwhittaker@educ.somerset.gov.uk::5578d3dd-76cd-4967-a8a2-8969f155d436" providerId="AD" clId="Web-{952F4725-52A1-401B-8F97-B1A26D4C4E4A}" dt="2018-06-19T17:37:36.165" v="31"/>
          <ac:picMkLst>
            <pc:docMk/>
            <pc:sldMk cId="3186469840" sldId="258"/>
            <ac:picMk id="21" creationId="{6B4CF436-4088-4878-B47B-84122B67E779}"/>
          </ac:picMkLst>
        </pc:picChg>
        <pc:picChg chg="add mod">
          <ac:chgData name="Mari Sian.Whittaker - SCH.539" userId="S::msianwhittaker@educ.somerset.gov.uk::5578d3dd-76cd-4967-a8a2-8969f155d436" providerId="AD" clId="Web-{952F4725-52A1-401B-8F97-B1A26D4C4E4A}" dt="2018-06-19T17:47:36.882" v="105" actId="1076"/>
          <ac:picMkLst>
            <pc:docMk/>
            <pc:sldMk cId="3186469840" sldId="258"/>
            <ac:picMk id="25" creationId="{89E39BF2-CA5F-4819-96BF-C157D7E72B0C}"/>
          </ac:picMkLst>
        </pc:picChg>
        <pc:picChg chg="add mod modCrop">
          <ac:chgData name="Mari Sian.Whittaker - SCH.539" userId="S::msianwhittaker@educ.somerset.gov.uk::5578d3dd-76cd-4967-a8a2-8969f155d436" providerId="AD" clId="Web-{952F4725-52A1-401B-8F97-B1A26D4C4E4A}" dt="2018-06-19T17:47:39.163" v="106" actId="1076"/>
          <ac:picMkLst>
            <pc:docMk/>
            <pc:sldMk cId="3186469840" sldId="258"/>
            <ac:picMk id="27" creationId="{8F49BC5F-945E-497C-875E-7768F9AD6E43}"/>
          </ac:picMkLst>
        </pc:picChg>
      </pc:sldChg>
      <pc:sldChg chg="delSp modSp del">
        <pc:chgData name="Mari Sian.Whittaker - SCH.539" userId="S::msianwhittaker@educ.somerset.gov.uk::5578d3dd-76cd-4967-a8a2-8969f155d436" providerId="AD" clId="Web-{952F4725-52A1-401B-8F97-B1A26D4C4E4A}" dt="2018-06-19T17:48:38.479" v="129"/>
        <pc:sldMkLst>
          <pc:docMk/>
          <pc:sldMk cId="3760540109" sldId="259"/>
        </pc:sldMkLst>
        <pc:spChg chg="del mod">
          <ac:chgData name="Mari Sian.Whittaker - SCH.539" userId="S::msianwhittaker@educ.somerset.gov.uk::5578d3dd-76cd-4967-a8a2-8969f155d436" providerId="AD" clId="Web-{952F4725-52A1-401B-8F97-B1A26D4C4E4A}" dt="2018-06-19T17:43:24.699" v="38"/>
          <ac:spMkLst>
            <pc:docMk/>
            <pc:sldMk cId="3760540109" sldId="259"/>
            <ac:spMk id="3" creationId="{4F8F8BA1-8593-4D48-A0EE-5A8A11C7BFDC}"/>
          </ac:spMkLst>
        </pc:spChg>
        <pc:spChg chg="mod">
          <ac:chgData name="Mari Sian.Whittaker - SCH.539" userId="S::msianwhittaker@educ.somerset.gov.uk::5578d3dd-76cd-4967-a8a2-8969f155d436" providerId="AD" clId="Web-{952F4725-52A1-401B-8F97-B1A26D4C4E4A}" dt="2018-06-19T17:47:51.211" v="109" actId="1076"/>
          <ac:spMkLst>
            <pc:docMk/>
            <pc:sldMk cId="3760540109" sldId="259"/>
            <ac:spMk id="19" creationId="{92365BEF-E84F-472F-8B83-AE99FF237E7F}"/>
          </ac:spMkLst>
        </pc:spChg>
        <pc:graphicFrameChg chg="del">
          <ac:chgData name="Mari Sian.Whittaker - SCH.539" userId="S::msianwhittaker@educ.somerset.gov.uk::5578d3dd-76cd-4967-a8a2-8969f155d436" providerId="AD" clId="Web-{952F4725-52A1-401B-8F97-B1A26D4C4E4A}" dt="2018-06-19T17:25:28.759" v="7"/>
          <ac:graphicFrameMkLst>
            <pc:docMk/>
            <pc:sldMk cId="3760540109" sldId="259"/>
            <ac:graphicFrameMk id="18" creationId="{3EFAD5EE-CA37-4527-B9C3-9E563E219306}"/>
          </ac:graphicFrameMkLst>
        </pc:graphicFrameChg>
        <pc:picChg chg="del">
          <ac:chgData name="Mari Sian.Whittaker - SCH.539" userId="S::msianwhittaker@educ.somerset.gov.uk::5578d3dd-76cd-4967-a8a2-8969f155d436" providerId="AD" clId="Web-{952F4725-52A1-401B-8F97-B1A26D4C4E4A}" dt="2018-06-19T17:43:24.730" v="39"/>
          <ac:picMkLst>
            <pc:docMk/>
            <pc:sldMk cId="3760540109" sldId="259"/>
            <ac:picMk id="2" creationId="{8ED84E66-BEE4-4A3E-924D-BD9BCE3835C7}"/>
          </ac:picMkLst>
        </pc:picChg>
        <pc:picChg chg="del">
          <ac:chgData name="Mari Sian.Whittaker - SCH.539" userId="S::msianwhittaker@educ.somerset.gov.uk::5578d3dd-76cd-4967-a8a2-8969f155d436" providerId="AD" clId="Web-{952F4725-52A1-401B-8F97-B1A26D4C4E4A}" dt="2018-06-19T17:44:04.950" v="48"/>
          <ac:picMkLst>
            <pc:docMk/>
            <pc:sldMk cId="3760540109" sldId="259"/>
            <ac:picMk id="6" creationId="{0D992B0D-9EC5-41BD-822D-997CEA01BC0F}"/>
          </ac:picMkLst>
        </pc:picChg>
        <pc:picChg chg="del">
          <ac:chgData name="Mari Sian.Whittaker - SCH.539" userId="S::msianwhittaker@educ.somerset.gov.uk::5578d3dd-76cd-4967-a8a2-8969f155d436" providerId="AD" clId="Web-{952F4725-52A1-401B-8F97-B1A26D4C4E4A}" dt="2018-06-19T17:47:42.070" v="108"/>
          <ac:picMkLst>
            <pc:docMk/>
            <pc:sldMk cId="3760540109" sldId="259"/>
            <ac:picMk id="9" creationId="{033E7F9F-4343-4071-A1BD-ACC31A4B29E1}"/>
          </ac:picMkLst>
        </pc:picChg>
        <pc:picChg chg="del">
          <ac:chgData name="Mari Sian.Whittaker - SCH.539" userId="S::msianwhittaker@educ.somerset.gov.uk::5578d3dd-76cd-4967-a8a2-8969f155d436" providerId="AD" clId="Web-{952F4725-52A1-401B-8F97-B1A26D4C4E4A}" dt="2018-06-19T17:47:41.476" v="107"/>
          <ac:picMkLst>
            <pc:docMk/>
            <pc:sldMk cId="3760540109" sldId="259"/>
            <ac:picMk id="12" creationId="{74125D92-7CFF-494E-AC7C-1FA530EB805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713B9-227D-47E8-8DE3-8A64FBE55DE9}" type="doc">
      <dgm:prSet loTypeId="urn:microsoft.com/office/officeart/2005/8/layout/pyramid1" loCatId="pyramid" qsTypeId="urn:microsoft.com/office/officeart/2005/8/quickstyle/simple1" qsCatId="simple" csTypeId="urn:microsoft.com/office/officeart/2005/8/colors/colorful1" csCatId="colorful" phldr="1"/>
      <dgm:spPr/>
    </dgm:pt>
    <dgm:pt modelId="{9811485A-9852-4CC7-A657-D98377A8F9D6}">
      <dgm:prSet phldrT="[Text]"/>
      <dgm:spPr/>
      <dgm:t>
        <a:bodyPr/>
        <a:lstStyle/>
        <a:p>
          <a:r>
            <a:rPr lang="en-US" sz="1400" dirty="0">
              <a:latin typeface="Calibri"/>
              <a:cs typeface="Calibri"/>
            </a:rPr>
            <a:t>Pope</a:t>
          </a:r>
        </a:p>
      </dgm:t>
    </dgm:pt>
    <dgm:pt modelId="{86532B4E-4D31-4CA0-B9AD-C5C79167F67F}" type="parTrans" cxnId="{60C6FC66-6037-4D4D-9786-D9D0C01230C7}">
      <dgm:prSet/>
      <dgm:spPr/>
    </dgm:pt>
    <dgm:pt modelId="{A89EE2FE-DE84-442D-8B4E-C30758B94EA2}" type="sibTrans" cxnId="{60C6FC66-6037-4D4D-9786-D9D0C01230C7}">
      <dgm:prSet/>
      <dgm:spPr/>
    </dgm:pt>
    <dgm:pt modelId="{4AA740F1-2645-432A-9AC8-530605BD800B}">
      <dgm:prSet phldrT="[Text]"/>
      <dgm:spPr/>
      <dgm:t>
        <a:bodyPr/>
        <a:lstStyle/>
        <a:p>
          <a:r>
            <a:rPr lang="en-US" dirty="0">
              <a:cs typeface="Arial"/>
            </a:rPr>
            <a:t>Abbott</a:t>
          </a:r>
        </a:p>
      </dgm:t>
    </dgm:pt>
    <dgm:pt modelId="{DAEE9566-1ACA-4F02-B9A0-F52C6E519C02}" type="parTrans" cxnId="{2BAD8F63-CBF5-4CBF-87A3-BFE3BC9FE86F}">
      <dgm:prSet/>
      <dgm:spPr/>
    </dgm:pt>
    <dgm:pt modelId="{3A7C5918-664F-44FE-B9A3-2EEE5D1C4E23}" type="sibTrans" cxnId="{2BAD8F63-CBF5-4CBF-87A3-BFE3BC9FE86F}">
      <dgm:prSet/>
      <dgm:spPr/>
    </dgm:pt>
    <dgm:pt modelId="{40AB472B-CF35-42D9-A76D-BAC2442F94B0}">
      <dgm:prSet phldrT="[Text]"/>
      <dgm:spPr/>
      <dgm:t>
        <a:bodyPr/>
        <a:lstStyle/>
        <a:p>
          <a:r>
            <a:rPr lang="en-US" sz="3400" dirty="0">
              <a:cs typeface="Arial"/>
            </a:rPr>
            <a:t>Prior</a:t>
          </a:r>
        </a:p>
      </dgm:t>
    </dgm:pt>
    <dgm:pt modelId="{A464F123-222F-4E1A-86D2-4D7F6B6768DE}" type="parTrans" cxnId="{1C18A6FA-D79E-453A-839A-4DBA6703AEE5}">
      <dgm:prSet/>
      <dgm:spPr/>
    </dgm:pt>
    <dgm:pt modelId="{C6C2A773-919D-44A7-A760-B98D1639D184}" type="sibTrans" cxnId="{1C18A6FA-D79E-453A-839A-4DBA6703AEE5}">
      <dgm:prSet/>
      <dgm:spPr/>
    </dgm:pt>
    <dgm:pt modelId="{C3DE07F0-6036-422F-B83A-E3C3B1264331}">
      <dgm:prSet phldrT="[Text]"/>
      <dgm:spPr/>
      <dgm:t>
        <a:bodyPr/>
        <a:lstStyle/>
        <a:p>
          <a:r>
            <a:rPr lang="en-US" sz="3400" dirty="0">
              <a:cs typeface="Arial"/>
            </a:rPr>
            <a:t>Monks /Nuns</a:t>
          </a:r>
        </a:p>
      </dgm:t>
    </dgm:pt>
    <dgm:pt modelId="{16E35DC6-678D-4006-AF71-02BAC7E33078}" type="parTrans" cxnId="{2B6B6B94-8E02-45E4-A659-22FD41FE31A0}">
      <dgm:prSet/>
      <dgm:spPr/>
    </dgm:pt>
    <dgm:pt modelId="{8797782D-F8A1-4884-BD28-D5E888A48A78}" type="sibTrans" cxnId="{2B6B6B94-8E02-45E4-A659-22FD41FE31A0}">
      <dgm:prSet/>
      <dgm:spPr/>
    </dgm:pt>
    <dgm:pt modelId="{60AF7D30-6B80-403B-BFC7-A7CA7687FEB1}">
      <dgm:prSet phldrT="[Text]"/>
      <dgm:spPr/>
      <dgm:t>
        <a:bodyPr/>
        <a:lstStyle/>
        <a:p>
          <a:r>
            <a:rPr lang="en-US" sz="3400" dirty="0" err="1">
              <a:cs typeface="Arial"/>
            </a:rPr>
            <a:t>Obedientaries</a:t>
          </a:r>
        </a:p>
      </dgm:t>
    </dgm:pt>
    <dgm:pt modelId="{1F9D3146-AF24-4E90-8E5F-7FB34D42308D}" type="parTrans" cxnId="{77478BC2-6BF8-4692-B066-0F4424741C94}">
      <dgm:prSet/>
      <dgm:spPr/>
    </dgm:pt>
    <dgm:pt modelId="{C5ED52AD-DA26-4D03-8E50-1F2B2A19E38B}" type="sibTrans" cxnId="{77478BC2-6BF8-4692-B066-0F4424741C94}">
      <dgm:prSet/>
      <dgm:spPr/>
    </dgm:pt>
    <dgm:pt modelId="{27C4330F-89A5-4913-975D-D6C3D472B982}">
      <dgm:prSet phldrT="[Text]"/>
      <dgm:spPr/>
      <dgm:t>
        <a:bodyPr/>
        <a:lstStyle/>
        <a:p>
          <a:r>
            <a:rPr lang="en-US" sz="3400" dirty="0">
              <a:cs typeface="Arial"/>
            </a:rPr>
            <a:t>Novices</a:t>
          </a:r>
        </a:p>
      </dgm:t>
    </dgm:pt>
    <dgm:pt modelId="{187C71FA-9A37-41BD-84BD-EA3A866C924F}" type="parTrans" cxnId="{5C8F56D6-698F-4D7E-ABC1-FB8C3FD4878F}">
      <dgm:prSet/>
      <dgm:spPr/>
    </dgm:pt>
    <dgm:pt modelId="{637A3CE8-D2BB-4049-9217-6B2234D352AD}" type="sibTrans" cxnId="{5C8F56D6-698F-4D7E-ABC1-FB8C3FD4878F}">
      <dgm:prSet/>
      <dgm:spPr/>
    </dgm:pt>
    <dgm:pt modelId="{0E9DE761-DDC2-4414-8EAF-3194CCF8A8A3}" type="pres">
      <dgm:prSet presAssocID="{0BE713B9-227D-47E8-8DE3-8A64FBE55DE9}" presName="Name0" presStyleCnt="0">
        <dgm:presLayoutVars>
          <dgm:dir/>
          <dgm:animLvl val="lvl"/>
          <dgm:resizeHandles val="exact"/>
        </dgm:presLayoutVars>
      </dgm:prSet>
      <dgm:spPr/>
    </dgm:pt>
    <dgm:pt modelId="{DCF5682E-2E0A-404C-826D-822A30747599}" type="pres">
      <dgm:prSet presAssocID="{9811485A-9852-4CC7-A657-D98377A8F9D6}" presName="Name8" presStyleCnt="0"/>
      <dgm:spPr/>
    </dgm:pt>
    <dgm:pt modelId="{C6AA22C0-2CA4-48E2-BC93-472D4168C230}" type="pres">
      <dgm:prSet presAssocID="{9811485A-9852-4CC7-A657-D98377A8F9D6}" presName="level" presStyleLbl="node1" presStyleIdx="0" presStyleCnt="6">
        <dgm:presLayoutVars>
          <dgm:chMax val="1"/>
          <dgm:bulletEnabled val="1"/>
        </dgm:presLayoutVars>
      </dgm:prSet>
      <dgm:spPr/>
      <dgm:t>
        <a:bodyPr/>
        <a:lstStyle/>
        <a:p>
          <a:endParaRPr lang="en-GB"/>
        </a:p>
      </dgm:t>
    </dgm:pt>
    <dgm:pt modelId="{2FEF8C57-E71F-4DAB-84CF-435263949DD7}" type="pres">
      <dgm:prSet presAssocID="{9811485A-9852-4CC7-A657-D98377A8F9D6}" presName="levelTx" presStyleLbl="revTx" presStyleIdx="0" presStyleCnt="0">
        <dgm:presLayoutVars>
          <dgm:chMax val="1"/>
          <dgm:bulletEnabled val="1"/>
        </dgm:presLayoutVars>
      </dgm:prSet>
      <dgm:spPr/>
      <dgm:t>
        <a:bodyPr/>
        <a:lstStyle/>
        <a:p>
          <a:endParaRPr lang="en-GB"/>
        </a:p>
      </dgm:t>
    </dgm:pt>
    <dgm:pt modelId="{94FBF55A-53EF-41CA-A90D-93730558FC70}" type="pres">
      <dgm:prSet presAssocID="{4AA740F1-2645-432A-9AC8-530605BD800B}" presName="Name8" presStyleCnt="0"/>
      <dgm:spPr/>
    </dgm:pt>
    <dgm:pt modelId="{15106E41-B5B7-4949-B12D-CF2AD35AD064}" type="pres">
      <dgm:prSet presAssocID="{4AA740F1-2645-432A-9AC8-530605BD800B}" presName="level" presStyleLbl="node1" presStyleIdx="1" presStyleCnt="6">
        <dgm:presLayoutVars>
          <dgm:chMax val="1"/>
          <dgm:bulletEnabled val="1"/>
        </dgm:presLayoutVars>
      </dgm:prSet>
      <dgm:spPr/>
      <dgm:t>
        <a:bodyPr/>
        <a:lstStyle/>
        <a:p>
          <a:endParaRPr lang="en-GB"/>
        </a:p>
      </dgm:t>
    </dgm:pt>
    <dgm:pt modelId="{6A33DED2-06FD-4C23-B32E-DB4B42BD11DA}" type="pres">
      <dgm:prSet presAssocID="{4AA740F1-2645-432A-9AC8-530605BD800B}" presName="levelTx" presStyleLbl="revTx" presStyleIdx="0" presStyleCnt="0">
        <dgm:presLayoutVars>
          <dgm:chMax val="1"/>
          <dgm:bulletEnabled val="1"/>
        </dgm:presLayoutVars>
      </dgm:prSet>
      <dgm:spPr/>
      <dgm:t>
        <a:bodyPr/>
        <a:lstStyle/>
        <a:p>
          <a:endParaRPr lang="en-GB"/>
        </a:p>
      </dgm:t>
    </dgm:pt>
    <dgm:pt modelId="{E7FAD7CB-6656-440C-9DD8-742D68E58F62}" type="pres">
      <dgm:prSet presAssocID="{40AB472B-CF35-42D9-A76D-BAC2442F94B0}" presName="Name8" presStyleCnt="0"/>
      <dgm:spPr/>
    </dgm:pt>
    <dgm:pt modelId="{05E50335-4170-4772-B113-2955898CDD14}" type="pres">
      <dgm:prSet presAssocID="{40AB472B-CF35-42D9-A76D-BAC2442F94B0}" presName="level" presStyleLbl="node1" presStyleIdx="2" presStyleCnt="6">
        <dgm:presLayoutVars>
          <dgm:chMax val="1"/>
          <dgm:bulletEnabled val="1"/>
        </dgm:presLayoutVars>
      </dgm:prSet>
      <dgm:spPr/>
      <dgm:t>
        <a:bodyPr/>
        <a:lstStyle/>
        <a:p>
          <a:endParaRPr lang="en-GB"/>
        </a:p>
      </dgm:t>
    </dgm:pt>
    <dgm:pt modelId="{76625F50-08B5-44AA-BBA5-DFF1959D2972}" type="pres">
      <dgm:prSet presAssocID="{40AB472B-CF35-42D9-A76D-BAC2442F94B0}" presName="levelTx" presStyleLbl="revTx" presStyleIdx="0" presStyleCnt="0">
        <dgm:presLayoutVars>
          <dgm:chMax val="1"/>
          <dgm:bulletEnabled val="1"/>
        </dgm:presLayoutVars>
      </dgm:prSet>
      <dgm:spPr/>
      <dgm:t>
        <a:bodyPr/>
        <a:lstStyle/>
        <a:p>
          <a:endParaRPr lang="en-GB"/>
        </a:p>
      </dgm:t>
    </dgm:pt>
    <dgm:pt modelId="{D4A3777E-C622-4E7C-9BBF-F8C1EA0E229E}" type="pres">
      <dgm:prSet presAssocID="{60AF7D30-6B80-403B-BFC7-A7CA7687FEB1}" presName="Name8" presStyleCnt="0"/>
      <dgm:spPr/>
    </dgm:pt>
    <dgm:pt modelId="{C07FA7CB-28CF-4812-947E-0F3307790B04}" type="pres">
      <dgm:prSet presAssocID="{60AF7D30-6B80-403B-BFC7-A7CA7687FEB1}" presName="level" presStyleLbl="node1" presStyleIdx="3" presStyleCnt="6">
        <dgm:presLayoutVars>
          <dgm:chMax val="1"/>
          <dgm:bulletEnabled val="1"/>
        </dgm:presLayoutVars>
      </dgm:prSet>
      <dgm:spPr/>
      <dgm:t>
        <a:bodyPr/>
        <a:lstStyle/>
        <a:p>
          <a:endParaRPr lang="en-GB"/>
        </a:p>
      </dgm:t>
    </dgm:pt>
    <dgm:pt modelId="{19AD46E5-7410-4CC7-80B3-87BD45DC8840}" type="pres">
      <dgm:prSet presAssocID="{60AF7D30-6B80-403B-BFC7-A7CA7687FEB1}" presName="levelTx" presStyleLbl="revTx" presStyleIdx="0" presStyleCnt="0">
        <dgm:presLayoutVars>
          <dgm:chMax val="1"/>
          <dgm:bulletEnabled val="1"/>
        </dgm:presLayoutVars>
      </dgm:prSet>
      <dgm:spPr/>
      <dgm:t>
        <a:bodyPr/>
        <a:lstStyle/>
        <a:p>
          <a:endParaRPr lang="en-GB"/>
        </a:p>
      </dgm:t>
    </dgm:pt>
    <dgm:pt modelId="{06D43254-0617-4AB1-B6A9-5760CC64B140}" type="pres">
      <dgm:prSet presAssocID="{C3DE07F0-6036-422F-B83A-E3C3B1264331}" presName="Name8" presStyleCnt="0"/>
      <dgm:spPr/>
    </dgm:pt>
    <dgm:pt modelId="{F387586E-E3B6-416D-9FED-097C900C7227}" type="pres">
      <dgm:prSet presAssocID="{C3DE07F0-6036-422F-B83A-E3C3B1264331}" presName="level" presStyleLbl="node1" presStyleIdx="4" presStyleCnt="6">
        <dgm:presLayoutVars>
          <dgm:chMax val="1"/>
          <dgm:bulletEnabled val="1"/>
        </dgm:presLayoutVars>
      </dgm:prSet>
      <dgm:spPr/>
      <dgm:t>
        <a:bodyPr/>
        <a:lstStyle/>
        <a:p>
          <a:endParaRPr lang="en-GB"/>
        </a:p>
      </dgm:t>
    </dgm:pt>
    <dgm:pt modelId="{D3088715-F540-437B-9C63-EAC69F88BE6F}" type="pres">
      <dgm:prSet presAssocID="{C3DE07F0-6036-422F-B83A-E3C3B1264331}" presName="levelTx" presStyleLbl="revTx" presStyleIdx="0" presStyleCnt="0">
        <dgm:presLayoutVars>
          <dgm:chMax val="1"/>
          <dgm:bulletEnabled val="1"/>
        </dgm:presLayoutVars>
      </dgm:prSet>
      <dgm:spPr/>
      <dgm:t>
        <a:bodyPr/>
        <a:lstStyle/>
        <a:p>
          <a:endParaRPr lang="en-GB"/>
        </a:p>
      </dgm:t>
    </dgm:pt>
    <dgm:pt modelId="{29EF8B74-999E-47F8-9F09-5710CC2FA9E8}" type="pres">
      <dgm:prSet presAssocID="{27C4330F-89A5-4913-975D-D6C3D472B982}" presName="Name8" presStyleCnt="0"/>
      <dgm:spPr/>
    </dgm:pt>
    <dgm:pt modelId="{114E9787-4FB2-4623-A0B0-6D4FE0E9E0AF}" type="pres">
      <dgm:prSet presAssocID="{27C4330F-89A5-4913-975D-D6C3D472B982}" presName="level" presStyleLbl="node1" presStyleIdx="5" presStyleCnt="6">
        <dgm:presLayoutVars>
          <dgm:chMax val="1"/>
          <dgm:bulletEnabled val="1"/>
        </dgm:presLayoutVars>
      </dgm:prSet>
      <dgm:spPr/>
      <dgm:t>
        <a:bodyPr/>
        <a:lstStyle/>
        <a:p>
          <a:endParaRPr lang="en-GB"/>
        </a:p>
      </dgm:t>
    </dgm:pt>
    <dgm:pt modelId="{CD3A00FE-BCFB-4A8F-9799-F2BEADE11313}" type="pres">
      <dgm:prSet presAssocID="{27C4330F-89A5-4913-975D-D6C3D472B982}" presName="levelTx" presStyleLbl="revTx" presStyleIdx="0" presStyleCnt="0">
        <dgm:presLayoutVars>
          <dgm:chMax val="1"/>
          <dgm:bulletEnabled val="1"/>
        </dgm:presLayoutVars>
      </dgm:prSet>
      <dgm:spPr/>
      <dgm:t>
        <a:bodyPr/>
        <a:lstStyle/>
        <a:p>
          <a:endParaRPr lang="en-GB"/>
        </a:p>
      </dgm:t>
    </dgm:pt>
  </dgm:ptLst>
  <dgm:cxnLst>
    <dgm:cxn modelId="{68B9EDB5-131B-4587-BC9B-86FD2E7AA563}" type="presOf" srcId="{C3DE07F0-6036-422F-B83A-E3C3B1264331}" destId="{D3088715-F540-437B-9C63-EAC69F88BE6F}" srcOrd="1" destOrd="0" presId="urn:microsoft.com/office/officeart/2005/8/layout/pyramid1"/>
    <dgm:cxn modelId="{8F4337D7-4042-43DE-A29E-0B36D6BD72F1}" type="presOf" srcId="{27C4330F-89A5-4913-975D-D6C3D472B982}" destId="{114E9787-4FB2-4623-A0B0-6D4FE0E9E0AF}" srcOrd="0" destOrd="0" presId="urn:microsoft.com/office/officeart/2005/8/layout/pyramid1"/>
    <dgm:cxn modelId="{1C18A6FA-D79E-453A-839A-4DBA6703AEE5}" srcId="{0BE713B9-227D-47E8-8DE3-8A64FBE55DE9}" destId="{40AB472B-CF35-42D9-A76D-BAC2442F94B0}" srcOrd="2" destOrd="0" parTransId="{A464F123-222F-4E1A-86D2-4D7F6B6768DE}" sibTransId="{C6C2A773-919D-44A7-A760-B98D1639D184}"/>
    <dgm:cxn modelId="{B71F05C3-E0E4-4EF5-BBC2-D634D25CE589}" type="presOf" srcId="{40AB472B-CF35-42D9-A76D-BAC2442F94B0}" destId="{76625F50-08B5-44AA-BBA5-DFF1959D2972}" srcOrd="1" destOrd="0" presId="urn:microsoft.com/office/officeart/2005/8/layout/pyramid1"/>
    <dgm:cxn modelId="{5C8F56D6-698F-4D7E-ABC1-FB8C3FD4878F}" srcId="{0BE713B9-227D-47E8-8DE3-8A64FBE55DE9}" destId="{27C4330F-89A5-4913-975D-D6C3D472B982}" srcOrd="5" destOrd="0" parTransId="{187C71FA-9A37-41BD-84BD-EA3A866C924F}" sibTransId="{637A3CE8-D2BB-4049-9217-6B2234D352AD}"/>
    <dgm:cxn modelId="{D5C71B18-6C87-461D-83F9-1622B3AAD8DB}" type="presOf" srcId="{40AB472B-CF35-42D9-A76D-BAC2442F94B0}" destId="{05E50335-4170-4772-B113-2955898CDD14}" srcOrd="0" destOrd="0" presId="urn:microsoft.com/office/officeart/2005/8/layout/pyramid1"/>
    <dgm:cxn modelId="{60C6FC66-6037-4D4D-9786-D9D0C01230C7}" srcId="{0BE713B9-227D-47E8-8DE3-8A64FBE55DE9}" destId="{9811485A-9852-4CC7-A657-D98377A8F9D6}" srcOrd="0" destOrd="0" parTransId="{86532B4E-4D31-4CA0-B9AD-C5C79167F67F}" sibTransId="{A89EE2FE-DE84-442D-8B4E-C30758B94EA2}"/>
    <dgm:cxn modelId="{26BA3696-C069-4B6C-8D4E-AE74CA7CDD81}" type="presOf" srcId="{27C4330F-89A5-4913-975D-D6C3D472B982}" destId="{CD3A00FE-BCFB-4A8F-9799-F2BEADE11313}" srcOrd="1" destOrd="0" presId="urn:microsoft.com/office/officeart/2005/8/layout/pyramid1"/>
    <dgm:cxn modelId="{0A9894A9-3092-4E52-9925-3C9EA947D4D1}" type="presOf" srcId="{9811485A-9852-4CC7-A657-D98377A8F9D6}" destId="{2FEF8C57-E71F-4DAB-84CF-435263949DD7}" srcOrd="1" destOrd="0" presId="urn:microsoft.com/office/officeart/2005/8/layout/pyramid1"/>
    <dgm:cxn modelId="{54C45BD5-A234-41F7-850A-F2E1C749390F}" type="presOf" srcId="{60AF7D30-6B80-403B-BFC7-A7CA7687FEB1}" destId="{19AD46E5-7410-4CC7-80B3-87BD45DC8840}" srcOrd="1" destOrd="0" presId="urn:microsoft.com/office/officeart/2005/8/layout/pyramid1"/>
    <dgm:cxn modelId="{2B6B6B94-8E02-45E4-A659-22FD41FE31A0}" srcId="{0BE713B9-227D-47E8-8DE3-8A64FBE55DE9}" destId="{C3DE07F0-6036-422F-B83A-E3C3B1264331}" srcOrd="4" destOrd="0" parTransId="{16E35DC6-678D-4006-AF71-02BAC7E33078}" sibTransId="{8797782D-F8A1-4884-BD28-D5E888A48A78}"/>
    <dgm:cxn modelId="{77478BC2-6BF8-4692-B066-0F4424741C94}" srcId="{0BE713B9-227D-47E8-8DE3-8A64FBE55DE9}" destId="{60AF7D30-6B80-403B-BFC7-A7CA7687FEB1}" srcOrd="3" destOrd="0" parTransId="{1F9D3146-AF24-4E90-8E5F-7FB34D42308D}" sibTransId="{C5ED52AD-DA26-4D03-8E50-1F2B2A19E38B}"/>
    <dgm:cxn modelId="{5726466B-CDB9-488B-AA33-4C4FF8D8615B}" type="presOf" srcId="{0BE713B9-227D-47E8-8DE3-8A64FBE55DE9}" destId="{0E9DE761-DDC2-4414-8EAF-3194CCF8A8A3}" srcOrd="0" destOrd="0" presId="urn:microsoft.com/office/officeart/2005/8/layout/pyramid1"/>
    <dgm:cxn modelId="{5268A803-3CEC-41ED-9108-FFDCD9186CE5}" type="presOf" srcId="{4AA740F1-2645-432A-9AC8-530605BD800B}" destId="{6A33DED2-06FD-4C23-B32E-DB4B42BD11DA}" srcOrd="1" destOrd="0" presId="urn:microsoft.com/office/officeart/2005/8/layout/pyramid1"/>
    <dgm:cxn modelId="{CD30BF8C-AB52-47DC-A627-33B4950E8227}" type="presOf" srcId="{60AF7D30-6B80-403B-BFC7-A7CA7687FEB1}" destId="{C07FA7CB-28CF-4812-947E-0F3307790B04}" srcOrd="0" destOrd="0" presId="urn:microsoft.com/office/officeart/2005/8/layout/pyramid1"/>
    <dgm:cxn modelId="{394D2378-B4A2-40EE-9F0F-5F0E85FBE94E}" type="presOf" srcId="{4AA740F1-2645-432A-9AC8-530605BD800B}" destId="{15106E41-B5B7-4949-B12D-CF2AD35AD064}" srcOrd="0" destOrd="0" presId="urn:microsoft.com/office/officeart/2005/8/layout/pyramid1"/>
    <dgm:cxn modelId="{2BAD8F63-CBF5-4CBF-87A3-BFE3BC9FE86F}" srcId="{0BE713B9-227D-47E8-8DE3-8A64FBE55DE9}" destId="{4AA740F1-2645-432A-9AC8-530605BD800B}" srcOrd="1" destOrd="0" parTransId="{DAEE9566-1ACA-4F02-B9A0-F52C6E519C02}" sibTransId="{3A7C5918-664F-44FE-B9A3-2EEE5D1C4E23}"/>
    <dgm:cxn modelId="{7B4C4651-758E-4E15-BA05-07723732C4EF}" type="presOf" srcId="{9811485A-9852-4CC7-A657-D98377A8F9D6}" destId="{C6AA22C0-2CA4-48E2-BC93-472D4168C230}" srcOrd="0" destOrd="0" presId="urn:microsoft.com/office/officeart/2005/8/layout/pyramid1"/>
    <dgm:cxn modelId="{D4C76D7B-8811-4D6F-9993-123724FBF60E}" type="presOf" srcId="{C3DE07F0-6036-422F-B83A-E3C3B1264331}" destId="{F387586E-E3B6-416D-9FED-097C900C7227}" srcOrd="0" destOrd="0" presId="urn:microsoft.com/office/officeart/2005/8/layout/pyramid1"/>
    <dgm:cxn modelId="{2A056F24-A721-48EA-AA3C-B07B4CBD078B}" type="presParOf" srcId="{0E9DE761-DDC2-4414-8EAF-3194CCF8A8A3}" destId="{DCF5682E-2E0A-404C-826D-822A30747599}" srcOrd="0" destOrd="0" presId="urn:microsoft.com/office/officeart/2005/8/layout/pyramid1"/>
    <dgm:cxn modelId="{A1A12777-E3C9-426D-91C0-D4356F8C0ADF}" type="presParOf" srcId="{DCF5682E-2E0A-404C-826D-822A30747599}" destId="{C6AA22C0-2CA4-48E2-BC93-472D4168C230}" srcOrd="0" destOrd="0" presId="urn:microsoft.com/office/officeart/2005/8/layout/pyramid1"/>
    <dgm:cxn modelId="{FCB27BCE-F24B-48EB-A4E7-B9A91FAEACA8}" type="presParOf" srcId="{DCF5682E-2E0A-404C-826D-822A30747599}" destId="{2FEF8C57-E71F-4DAB-84CF-435263949DD7}" srcOrd="1" destOrd="0" presId="urn:microsoft.com/office/officeart/2005/8/layout/pyramid1"/>
    <dgm:cxn modelId="{76311571-183C-4456-A5CD-7EDF1DC96122}" type="presParOf" srcId="{0E9DE761-DDC2-4414-8EAF-3194CCF8A8A3}" destId="{94FBF55A-53EF-41CA-A90D-93730558FC70}" srcOrd="1" destOrd="0" presId="urn:microsoft.com/office/officeart/2005/8/layout/pyramid1"/>
    <dgm:cxn modelId="{4F99A527-6D11-4013-86C7-9D9B6710C686}" type="presParOf" srcId="{94FBF55A-53EF-41CA-A90D-93730558FC70}" destId="{15106E41-B5B7-4949-B12D-CF2AD35AD064}" srcOrd="0" destOrd="0" presId="urn:microsoft.com/office/officeart/2005/8/layout/pyramid1"/>
    <dgm:cxn modelId="{CF72B7FC-C9F2-4C13-A7CE-7CECC5865737}" type="presParOf" srcId="{94FBF55A-53EF-41CA-A90D-93730558FC70}" destId="{6A33DED2-06FD-4C23-B32E-DB4B42BD11DA}" srcOrd="1" destOrd="0" presId="urn:microsoft.com/office/officeart/2005/8/layout/pyramid1"/>
    <dgm:cxn modelId="{08C85790-7735-4D03-A866-B47EE83F2B4D}" type="presParOf" srcId="{0E9DE761-DDC2-4414-8EAF-3194CCF8A8A3}" destId="{E7FAD7CB-6656-440C-9DD8-742D68E58F62}" srcOrd="2" destOrd="0" presId="urn:microsoft.com/office/officeart/2005/8/layout/pyramid1"/>
    <dgm:cxn modelId="{9CAB9963-8367-4E7A-8EB5-D08D534AB90B}" type="presParOf" srcId="{E7FAD7CB-6656-440C-9DD8-742D68E58F62}" destId="{05E50335-4170-4772-B113-2955898CDD14}" srcOrd="0" destOrd="0" presId="urn:microsoft.com/office/officeart/2005/8/layout/pyramid1"/>
    <dgm:cxn modelId="{223A6C3F-B22A-42F8-83B8-54533AB441A4}" type="presParOf" srcId="{E7FAD7CB-6656-440C-9DD8-742D68E58F62}" destId="{76625F50-08B5-44AA-BBA5-DFF1959D2972}" srcOrd="1" destOrd="0" presId="urn:microsoft.com/office/officeart/2005/8/layout/pyramid1"/>
    <dgm:cxn modelId="{AA229E0A-D1A8-46B6-9983-3E2990DDC4F2}" type="presParOf" srcId="{0E9DE761-DDC2-4414-8EAF-3194CCF8A8A3}" destId="{D4A3777E-C622-4E7C-9BBF-F8C1EA0E229E}" srcOrd="3" destOrd="0" presId="urn:microsoft.com/office/officeart/2005/8/layout/pyramid1"/>
    <dgm:cxn modelId="{8D4B02F7-4BFB-42D9-B93F-6A21CC8947DD}" type="presParOf" srcId="{D4A3777E-C622-4E7C-9BBF-F8C1EA0E229E}" destId="{C07FA7CB-28CF-4812-947E-0F3307790B04}" srcOrd="0" destOrd="0" presId="urn:microsoft.com/office/officeart/2005/8/layout/pyramid1"/>
    <dgm:cxn modelId="{B09ED9F4-81A1-42BD-9B13-CCA25AF47880}" type="presParOf" srcId="{D4A3777E-C622-4E7C-9BBF-F8C1EA0E229E}" destId="{19AD46E5-7410-4CC7-80B3-87BD45DC8840}" srcOrd="1" destOrd="0" presId="urn:microsoft.com/office/officeart/2005/8/layout/pyramid1"/>
    <dgm:cxn modelId="{973C733D-F622-463F-ADF1-2AEE1EEE13E8}" type="presParOf" srcId="{0E9DE761-DDC2-4414-8EAF-3194CCF8A8A3}" destId="{06D43254-0617-4AB1-B6A9-5760CC64B140}" srcOrd="4" destOrd="0" presId="urn:microsoft.com/office/officeart/2005/8/layout/pyramid1"/>
    <dgm:cxn modelId="{5EC8A57D-83B4-4033-AA09-09141B742CEE}" type="presParOf" srcId="{06D43254-0617-4AB1-B6A9-5760CC64B140}" destId="{F387586E-E3B6-416D-9FED-097C900C7227}" srcOrd="0" destOrd="0" presId="urn:microsoft.com/office/officeart/2005/8/layout/pyramid1"/>
    <dgm:cxn modelId="{ADB8BDC0-B765-40ED-AB25-316931E0F818}" type="presParOf" srcId="{06D43254-0617-4AB1-B6A9-5760CC64B140}" destId="{D3088715-F540-437B-9C63-EAC69F88BE6F}" srcOrd="1" destOrd="0" presId="urn:microsoft.com/office/officeart/2005/8/layout/pyramid1"/>
    <dgm:cxn modelId="{87B82717-5D16-4A86-AD1C-1216737C4BAD}" type="presParOf" srcId="{0E9DE761-DDC2-4414-8EAF-3194CCF8A8A3}" destId="{29EF8B74-999E-47F8-9F09-5710CC2FA9E8}" srcOrd="5" destOrd="0" presId="urn:microsoft.com/office/officeart/2005/8/layout/pyramid1"/>
    <dgm:cxn modelId="{7EC32032-B4D4-4380-AC02-106D35B6823A}" type="presParOf" srcId="{29EF8B74-999E-47F8-9F09-5710CC2FA9E8}" destId="{114E9787-4FB2-4623-A0B0-6D4FE0E9E0AF}" srcOrd="0" destOrd="0" presId="urn:microsoft.com/office/officeart/2005/8/layout/pyramid1"/>
    <dgm:cxn modelId="{65FD6140-D86D-4D7F-B1E6-4F48A80A496C}" type="presParOf" srcId="{29EF8B74-999E-47F8-9F09-5710CC2FA9E8}" destId="{CD3A00FE-BCFB-4A8F-9799-F2BEADE113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A22C0-2CA4-48E2-BC93-472D4168C230}">
      <dsp:nvSpPr>
        <dsp:cNvPr id="0" name=""/>
        <dsp:cNvSpPr/>
      </dsp:nvSpPr>
      <dsp:spPr>
        <a:xfrm>
          <a:off x="696872" y="0"/>
          <a:ext cx="278749" cy="148299"/>
        </a:xfrm>
        <a:prstGeom prst="trapezoid">
          <a:avLst>
            <a:gd name="adj" fmla="val 9398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latin typeface="Calibri"/>
              <a:cs typeface="Calibri"/>
            </a:rPr>
            <a:t>Pope</a:t>
          </a:r>
        </a:p>
      </dsp:txBody>
      <dsp:txXfrm>
        <a:off x="696872" y="0"/>
        <a:ext cx="278749" cy="148299"/>
      </dsp:txXfrm>
    </dsp:sp>
    <dsp:sp modelId="{15106E41-B5B7-4949-B12D-CF2AD35AD064}">
      <dsp:nvSpPr>
        <dsp:cNvPr id="0" name=""/>
        <dsp:cNvSpPr/>
      </dsp:nvSpPr>
      <dsp:spPr>
        <a:xfrm>
          <a:off x="557498" y="148299"/>
          <a:ext cx="557498" cy="148299"/>
        </a:xfrm>
        <a:prstGeom prst="trapezoid">
          <a:avLst>
            <a:gd name="adj" fmla="val 93982"/>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cs typeface="Arial"/>
            </a:rPr>
            <a:t>Abbott</a:t>
          </a:r>
        </a:p>
      </dsp:txBody>
      <dsp:txXfrm>
        <a:off x="655060" y="148299"/>
        <a:ext cx="362373" cy="148299"/>
      </dsp:txXfrm>
    </dsp:sp>
    <dsp:sp modelId="{05E50335-4170-4772-B113-2955898CDD14}">
      <dsp:nvSpPr>
        <dsp:cNvPr id="0" name=""/>
        <dsp:cNvSpPr/>
      </dsp:nvSpPr>
      <dsp:spPr>
        <a:xfrm>
          <a:off x="418123" y="296599"/>
          <a:ext cx="836247" cy="148299"/>
        </a:xfrm>
        <a:prstGeom prst="trapezoid">
          <a:avLst>
            <a:gd name="adj" fmla="val 93982"/>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cs typeface="Arial"/>
            </a:rPr>
            <a:t>Prior</a:t>
          </a:r>
        </a:p>
      </dsp:txBody>
      <dsp:txXfrm>
        <a:off x="564467" y="296599"/>
        <a:ext cx="543560" cy="148299"/>
      </dsp:txXfrm>
    </dsp:sp>
    <dsp:sp modelId="{C07FA7CB-28CF-4812-947E-0F3307790B04}">
      <dsp:nvSpPr>
        <dsp:cNvPr id="0" name=""/>
        <dsp:cNvSpPr/>
      </dsp:nvSpPr>
      <dsp:spPr>
        <a:xfrm>
          <a:off x="278749" y="444899"/>
          <a:ext cx="1114996" cy="148299"/>
        </a:xfrm>
        <a:prstGeom prst="trapezoid">
          <a:avLst>
            <a:gd name="adj" fmla="val 93982"/>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a:cs typeface="Arial"/>
            </a:rPr>
            <a:t>Obedientaries</a:t>
          </a:r>
        </a:p>
      </dsp:txBody>
      <dsp:txXfrm>
        <a:off x="473873" y="444899"/>
        <a:ext cx="724747" cy="148299"/>
      </dsp:txXfrm>
    </dsp:sp>
    <dsp:sp modelId="{F387586E-E3B6-416D-9FED-097C900C7227}">
      <dsp:nvSpPr>
        <dsp:cNvPr id="0" name=""/>
        <dsp:cNvSpPr/>
      </dsp:nvSpPr>
      <dsp:spPr>
        <a:xfrm>
          <a:off x="139374" y="593198"/>
          <a:ext cx="1393745" cy="148299"/>
        </a:xfrm>
        <a:prstGeom prst="trapezoid">
          <a:avLst>
            <a:gd name="adj" fmla="val 93982"/>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cs typeface="Arial"/>
            </a:rPr>
            <a:t>Monks /Nuns</a:t>
          </a:r>
        </a:p>
      </dsp:txBody>
      <dsp:txXfrm>
        <a:off x="383280" y="593198"/>
        <a:ext cx="905934" cy="148299"/>
      </dsp:txXfrm>
    </dsp:sp>
    <dsp:sp modelId="{114E9787-4FB2-4623-A0B0-6D4FE0E9E0AF}">
      <dsp:nvSpPr>
        <dsp:cNvPr id="0" name=""/>
        <dsp:cNvSpPr/>
      </dsp:nvSpPr>
      <dsp:spPr>
        <a:xfrm>
          <a:off x="0" y="741498"/>
          <a:ext cx="1672495" cy="148299"/>
        </a:xfrm>
        <a:prstGeom prst="trapezoid">
          <a:avLst>
            <a:gd name="adj" fmla="val 9398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cs typeface="Arial"/>
            </a:rPr>
            <a:t>Novices</a:t>
          </a:r>
        </a:p>
      </dsp:txBody>
      <dsp:txXfrm>
        <a:off x="292686" y="741498"/>
        <a:ext cx="1087121" cy="148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711200" y="744538"/>
            <a:ext cx="537686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6" y="4715142"/>
            <a:ext cx="5438130" cy="4466971"/>
          </a:xfrm>
          <a:prstGeom prst="rect">
            <a:avLst/>
          </a:prstGeom>
          <a:noFill/>
          <a:ln>
            <a:noFill/>
          </a:ln>
        </p:spPr>
        <p:txBody>
          <a:bodyPr lIns="91398" tIns="91398" rIns="91398" bIns="9139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772665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766" y="4715142"/>
            <a:ext cx="5438130" cy="4466971"/>
          </a:xfrm>
          <a:prstGeom prst="rect">
            <a:avLst/>
          </a:prstGeom>
          <a:noFill/>
          <a:ln>
            <a:noFill/>
          </a:ln>
        </p:spPr>
        <p:txBody>
          <a:bodyPr lIns="91398" tIns="91398" rIns="91398" bIns="91398" anchor="ctr" anchorCtr="0">
            <a:noAutofit/>
          </a:bodyPr>
          <a:lstStyle/>
          <a:p>
            <a:endParaRPr/>
          </a:p>
        </p:txBody>
      </p:sp>
      <p:sp>
        <p:nvSpPr>
          <p:cNvPr id="82" name="Shape 8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52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766" y="4715142"/>
            <a:ext cx="5438130" cy="4466971"/>
          </a:xfrm>
          <a:prstGeom prst="rect">
            <a:avLst/>
          </a:prstGeom>
          <a:noFill/>
          <a:ln>
            <a:noFill/>
          </a:ln>
        </p:spPr>
        <p:txBody>
          <a:bodyPr lIns="91398" tIns="91398" rIns="91398" bIns="91398" anchor="ctr" anchorCtr="0">
            <a:noAutofit/>
          </a:bodyPr>
          <a:lstStyle/>
          <a:p>
            <a:endParaRPr/>
          </a:p>
        </p:txBody>
      </p:sp>
      <p:sp>
        <p:nvSpPr>
          <p:cNvPr id="82" name="Shape 8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065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766" y="4715142"/>
            <a:ext cx="5438130" cy="4466971"/>
          </a:xfrm>
          <a:prstGeom prst="rect">
            <a:avLst/>
          </a:prstGeom>
          <a:noFill/>
          <a:ln>
            <a:noFill/>
          </a:ln>
        </p:spPr>
        <p:txBody>
          <a:bodyPr lIns="91398" tIns="91398" rIns="91398" bIns="91398" anchor="ctr" anchorCtr="0">
            <a:noAutofit/>
          </a:bodyPr>
          <a:lstStyle/>
          <a:p>
            <a:endParaRPr/>
          </a:p>
        </p:txBody>
      </p:sp>
      <p:sp>
        <p:nvSpPr>
          <p:cNvPr id="82" name="Shape 8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35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766" y="4715142"/>
            <a:ext cx="5438130" cy="4466971"/>
          </a:xfrm>
          <a:prstGeom prst="rect">
            <a:avLst/>
          </a:prstGeom>
          <a:noFill/>
          <a:ln>
            <a:noFill/>
          </a:ln>
        </p:spPr>
        <p:txBody>
          <a:bodyPr lIns="91398" tIns="91398" rIns="91398" bIns="91398" anchor="ctr" anchorCtr="0">
            <a:noAutofit/>
          </a:bodyPr>
          <a:lstStyle/>
          <a:p>
            <a:endParaRPr/>
          </a:p>
        </p:txBody>
      </p:sp>
      <p:sp>
        <p:nvSpPr>
          <p:cNvPr id="82" name="Shape 82"/>
          <p:cNvSpPr>
            <a:spLocks noGrp="1" noRot="1" noChangeAspect="1"/>
          </p:cNvSpPr>
          <p:nvPr>
            <p:ph type="sldImg" idx="2"/>
          </p:nvPr>
        </p:nvSpPr>
        <p:spPr>
          <a:xfrm>
            <a:off x="711200" y="744538"/>
            <a:ext cx="537527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20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742950" y="2130425"/>
            <a:ext cx="8420099"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485900" y="3886200"/>
            <a:ext cx="69341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82506" y="4406901"/>
            <a:ext cx="8420099"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782506" y="2906713"/>
            <a:ext cx="8420099"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536575" y="1600200"/>
            <a:ext cx="4746624"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448300" y="1600200"/>
            <a:ext cx="4746624"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95300" y="1535112"/>
            <a:ext cx="4376870"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95300" y="2174875"/>
            <a:ext cx="4376870"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032110" y="1535112"/>
            <a:ext cx="4378589"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032110" y="2174875"/>
            <a:ext cx="4378589"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95300" y="273050"/>
            <a:ext cx="3259005"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872971" y="273051"/>
            <a:ext cx="5537729"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95300" y="1435100"/>
            <a:ext cx="3259005"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941644" y="4800600"/>
            <a:ext cx="59435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941644" y="612775"/>
            <a:ext cx="59435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941644" y="5367337"/>
            <a:ext cx="59435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690018" y="-594517"/>
            <a:ext cx="4525963" cy="89154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6061868" y="1993107"/>
            <a:ext cx="5851525" cy="241458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150144" y="-338929"/>
            <a:ext cx="5851525" cy="707866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95300" y="274637"/>
            <a:ext cx="89154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95300" y="1600200"/>
            <a:ext cx="89154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95300" y="6356351"/>
            <a:ext cx="2311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384550" y="6356351"/>
            <a:ext cx="31368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7099300" y="6356351"/>
            <a:ext cx="2311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0696" y="0"/>
            <a:ext cx="9462555" cy="400109"/>
          </a:xfrm>
          <a:prstGeom prst="rect">
            <a:avLst/>
          </a:prstGeom>
          <a:noFill/>
          <a:ln>
            <a:noFill/>
          </a:ln>
        </p:spPr>
        <p:txBody>
          <a:bodyPr lIns="91425" tIns="45700" rIns="91425" bIns="45700" anchor="t" anchorCtr="0">
            <a:noAutofit/>
          </a:bodyPr>
          <a:lstStyle/>
          <a:p>
            <a:pPr>
              <a:buSzPct val="25000"/>
            </a:pPr>
            <a:r>
              <a:rPr lang="en-US" b="1" i="0" u="none" strike="noStrike" cap="none" dirty="0">
                <a:solidFill>
                  <a:schemeClr val="dk1"/>
                </a:solidFill>
                <a:latin typeface="+mj-lt"/>
                <a:ea typeface="Amatic SC"/>
                <a:cs typeface="Amatic SC"/>
                <a:sym typeface="Amatic SC"/>
              </a:rPr>
              <a:t>Knowledge </a:t>
            </a:r>
            <a:r>
              <a:rPr lang="en-US" b="1" i="0" u="none" strike="noStrike" cap="none" dirty="0" err="1">
                <a:solidFill>
                  <a:schemeClr val="dk1"/>
                </a:solidFill>
                <a:latin typeface="+mj-lt"/>
                <a:ea typeface="Amatic SC"/>
                <a:cs typeface="Amatic SC"/>
                <a:sym typeface="Amatic SC"/>
              </a:rPr>
              <a:t>Organiser</a:t>
            </a:r>
            <a:r>
              <a:rPr lang="en-US" b="1" i="0" u="none" strike="noStrike" cap="none" dirty="0">
                <a:solidFill>
                  <a:schemeClr val="dk1"/>
                </a:solidFill>
                <a:latin typeface="+mj-lt"/>
                <a:ea typeface="Amatic SC"/>
                <a:cs typeface="Amatic SC"/>
                <a:sym typeface="Amatic SC"/>
              </a:rPr>
              <a:t> – </a:t>
            </a:r>
            <a:r>
              <a:rPr lang="en-US" b="1" dirty="0">
                <a:solidFill>
                  <a:schemeClr val="dk1"/>
                </a:solidFill>
                <a:latin typeface="+mj-lt"/>
                <a:ea typeface="Amatic SC"/>
                <a:cs typeface="Amatic SC"/>
                <a:sym typeface="Amatic SC"/>
              </a:rPr>
              <a:t>Normans</a:t>
            </a:r>
            <a:r>
              <a:rPr lang="en-US" b="1" i="0" u="none" strike="noStrike" cap="none" dirty="0">
                <a:solidFill>
                  <a:schemeClr val="dk1"/>
                </a:solidFill>
                <a:latin typeface="+mj-lt"/>
                <a:ea typeface="Amatic SC"/>
                <a:cs typeface="Amatic SC"/>
                <a:sym typeface="Amatic SC"/>
              </a:rPr>
              <a:t>, </a:t>
            </a:r>
            <a:r>
              <a:rPr lang="en-US" b="1" dirty="0">
                <a:solidFill>
                  <a:schemeClr val="dk1"/>
                </a:solidFill>
                <a:latin typeface="+mj-lt"/>
                <a:ea typeface="Amatic SC"/>
                <a:cs typeface="Amatic SC"/>
                <a:sym typeface="Amatic SC"/>
              </a:rPr>
              <a:t>c.1066-1100</a:t>
            </a:r>
            <a:r>
              <a:rPr lang="en-US" b="1" i="0" u="none" strike="noStrike" cap="none" dirty="0">
                <a:solidFill>
                  <a:schemeClr val="dk1"/>
                </a:solidFill>
                <a:latin typeface="+mj-lt"/>
                <a:ea typeface="Amatic SC"/>
                <a:cs typeface="Amatic SC"/>
                <a:sym typeface="Amatic SC"/>
              </a:rPr>
              <a:t>. </a:t>
            </a:r>
            <a:r>
              <a:rPr lang="en-US" b="1" dirty="0">
                <a:solidFill>
                  <a:schemeClr val="dk1"/>
                </a:solidFill>
                <a:latin typeface="+mj-lt"/>
                <a:ea typeface="Amatic SC"/>
                <a:cs typeface="Amatic SC"/>
                <a:sym typeface="Amatic SC"/>
              </a:rPr>
              <a:t>Part 1</a:t>
            </a:r>
            <a:r>
              <a:rPr lang="en-US" b="1" i="0" u="none" strike="noStrike" cap="none" dirty="0">
                <a:solidFill>
                  <a:schemeClr val="dk1"/>
                </a:solidFill>
                <a:latin typeface="+mj-lt"/>
                <a:ea typeface="Amatic SC"/>
                <a:cs typeface="Amatic SC"/>
                <a:sym typeface="Amatic SC"/>
              </a:rPr>
              <a:t>:</a:t>
            </a:r>
            <a:r>
              <a:rPr lang="en-US" b="1" dirty="0">
                <a:solidFill>
                  <a:schemeClr val="dk1"/>
                </a:solidFill>
                <a:latin typeface="+mj-lt"/>
                <a:ea typeface="Amatic SC"/>
                <a:cs typeface="Amatic SC"/>
                <a:sym typeface="Amatic SC"/>
              </a:rPr>
              <a:t> The Normans: Conquest and Control </a:t>
            </a:r>
          </a:p>
        </p:txBody>
      </p:sp>
      <p:graphicFrame>
        <p:nvGraphicFramePr>
          <p:cNvPr id="85" name="Shape 85"/>
          <p:cNvGraphicFramePr/>
          <p:nvPr>
            <p:extLst>
              <p:ext uri="{D42A27DB-BD31-4B8C-83A1-F6EECF244321}">
                <p14:modId xmlns:p14="http://schemas.microsoft.com/office/powerpoint/2010/main" val="4005020363"/>
              </p:ext>
            </p:extLst>
          </p:nvPr>
        </p:nvGraphicFramePr>
        <p:xfrm>
          <a:off x="79368" y="261776"/>
          <a:ext cx="5818086" cy="624850"/>
        </p:xfrm>
        <a:graphic>
          <a:graphicData uri="http://schemas.openxmlformats.org/drawingml/2006/table">
            <a:tbl>
              <a:tblPr firstRow="1" bandRow="1">
                <a:noFill/>
                <a:tableStyleId>{8794B465-FAD5-4E7C-BB1E-9C8699F70E79}</a:tableStyleId>
              </a:tblPr>
              <a:tblGrid>
                <a:gridCol w="5818086">
                  <a:extLst>
                    <a:ext uri="{9D8B030D-6E8A-4147-A177-3AD203B41FA5}">
                      <a16:colId xmlns="" xmlns:a16="http://schemas.microsoft.com/office/drawing/2014/main" val="20000"/>
                    </a:ext>
                  </a:extLst>
                </a:gridCol>
              </a:tblGrid>
              <a:tr h="604204">
                <a:tc>
                  <a:txBody>
                    <a:bodyPr/>
                    <a:lstStyle/>
                    <a:p>
                      <a:pPr marL="0" marR="0" lvl="0" indent="0" algn="l">
                        <a:lnSpc>
                          <a:spcPct val="100000"/>
                        </a:lnSpc>
                        <a:spcBef>
                          <a:spcPts val="0"/>
                        </a:spcBef>
                        <a:spcAft>
                          <a:spcPts val="0"/>
                        </a:spcAft>
                        <a:buSzPct val="25000"/>
                        <a:buNone/>
                      </a:pPr>
                      <a:r>
                        <a:rPr lang="en-US" sz="700" b="0" i="0" u="none" strike="noStrike" noProof="0" dirty="0">
                          <a:solidFill>
                            <a:srgbClr val="000000"/>
                          </a:solidFill>
                          <a:latin typeface="Calibri"/>
                          <a:sym typeface="Love Ya Like A Sister"/>
                        </a:rPr>
                        <a:t>An overview of what you need to know for Part 1: The Normans: conquest and control </a:t>
                      </a:r>
                    </a:p>
                    <a:p>
                      <a:pPr marL="285750" marR="0" lvl="0" indent="-285750" algn="l">
                        <a:lnSpc>
                          <a:spcPct val="100000"/>
                        </a:lnSpc>
                        <a:spcBef>
                          <a:spcPts val="0"/>
                        </a:spcBef>
                        <a:spcAft>
                          <a:spcPts val="0"/>
                        </a:spcAft>
                        <a:buSzPct val="25000"/>
                        <a:buChar char="•"/>
                      </a:pPr>
                      <a:r>
                        <a:rPr lang="en-US" sz="700" b="0" i="0" u="none" strike="noStrike" noProof="0" dirty="0">
                          <a:solidFill>
                            <a:srgbClr val="000000"/>
                          </a:solidFill>
                          <a:latin typeface="Calibri"/>
                          <a:sym typeface="Love Ya Like A Sister"/>
                        </a:rPr>
                        <a:t>Causes of Norman Conquest, including the death of Edward the Confessor, the claimants and claims.</a:t>
                      </a:r>
                    </a:p>
                    <a:p>
                      <a:pPr marL="285750" marR="0" lvl="0" indent="-285750" algn="l">
                        <a:lnSpc>
                          <a:spcPct val="100000"/>
                        </a:lnSpc>
                        <a:spcBef>
                          <a:spcPts val="0"/>
                        </a:spcBef>
                        <a:spcAft>
                          <a:spcPts val="0"/>
                        </a:spcAft>
                        <a:buSzPct val="25000"/>
                        <a:buChar char="•"/>
                      </a:pPr>
                      <a:r>
                        <a:rPr lang="en-US" sz="700" b="0" i="0" u="none" strike="noStrike" noProof="0" dirty="0">
                          <a:solidFill>
                            <a:srgbClr val="000000"/>
                          </a:solidFill>
                          <a:latin typeface="Calibri"/>
                          <a:sym typeface="Love Ya Like A Sister"/>
                        </a:rPr>
                        <a:t>Military aspects: Battle of Stamford Bridge; Battle of Hastings; Anglo-Saxon and Norman tactics; military innovations, including cavalry and castles.</a:t>
                      </a:r>
                    </a:p>
                    <a:p>
                      <a:pPr marL="285750" marR="0" lvl="0" indent="-285750" algn="l">
                        <a:lnSpc>
                          <a:spcPct val="100000"/>
                        </a:lnSpc>
                        <a:spcBef>
                          <a:spcPts val="0"/>
                        </a:spcBef>
                        <a:spcAft>
                          <a:spcPts val="0"/>
                        </a:spcAft>
                        <a:buSzPct val="25000"/>
                        <a:buChar char="•"/>
                      </a:pPr>
                      <a:r>
                        <a:rPr lang="en-US" sz="700" b="0" i="0" u="none" strike="noStrike" noProof="0" dirty="0">
                          <a:solidFill>
                            <a:srgbClr val="000000"/>
                          </a:solidFill>
                          <a:latin typeface="Calibri"/>
                          <a:sym typeface="Love Ya Like A Sister"/>
                        </a:rPr>
                        <a:t>Establishing and maintaining control: the Harrying of the North; revolts, 1067–1075; King William’s leadership and government; William II and his inheritance.</a:t>
                      </a:r>
                      <a:endParaRPr lang="en-US" dirty="0">
                        <a:sym typeface="Love Ya Like A Sister"/>
                      </a:endParaRPr>
                    </a:p>
                  </a:txBody>
                  <a:tcPr marL="91450" marR="91450" marT="45725" marB="45725"/>
                </a:tc>
                <a:extLst>
                  <a:ext uri="{0D108BD9-81ED-4DB2-BD59-A6C34878D82A}">
                    <a16:rowId xmlns="" xmlns:a16="http://schemas.microsoft.com/office/drawing/2014/main" val="10000"/>
                  </a:ext>
                </a:extLst>
              </a:tr>
            </a:tbl>
          </a:graphicData>
        </a:graphic>
      </p:graphicFrame>
      <p:sp>
        <p:nvSpPr>
          <p:cNvPr id="93" name="Shape 93"/>
          <p:cNvSpPr txBox="1"/>
          <p:nvPr/>
        </p:nvSpPr>
        <p:spPr>
          <a:xfrm>
            <a:off x="9836342" y="7075046"/>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 xmlns:a16="http://schemas.microsoft.com/office/drawing/2014/main" id="{6552FD92-89C8-48DB-BF2E-8EA5D293D65F}"/>
              </a:ext>
            </a:extLst>
          </p:cNvPr>
          <p:cNvSpPr txBox="1"/>
          <p:nvPr/>
        </p:nvSpPr>
        <p:spPr>
          <a:xfrm>
            <a:off x="5952133" y="265105"/>
            <a:ext cx="3929170" cy="52322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smtClean="0">
                <a:latin typeface="Calibri"/>
                <a:cs typeface="Calibri"/>
              </a:rPr>
              <a:t>​​</a:t>
            </a:r>
            <a:r>
              <a:rPr lang="en-US" sz="700" b="1" u="sng" dirty="0">
                <a:latin typeface="Calibri"/>
                <a:cs typeface="Calibri"/>
              </a:rPr>
              <a:t>Exam Questions</a:t>
            </a:r>
            <a:r>
              <a:rPr lang="en-US" sz="700" dirty="0">
                <a:latin typeface="Calibri"/>
                <a:cs typeface="Calibri"/>
              </a:rPr>
              <a:t>​​</a:t>
            </a:r>
          </a:p>
          <a:p>
            <a:pPr>
              <a:buAutoNum type="arabicPeriod"/>
            </a:pPr>
            <a:r>
              <a:rPr lang="en-US" sz="700" dirty="0">
                <a:latin typeface="Calibri"/>
                <a:cs typeface="Calibri"/>
              </a:rPr>
              <a:t>Describe two key features of (4 marks)</a:t>
            </a:r>
          </a:p>
          <a:p>
            <a:pPr>
              <a:buAutoNum type="arabicPeriod"/>
            </a:pPr>
            <a:r>
              <a:rPr lang="en-US" sz="700" dirty="0">
                <a:latin typeface="Calibri"/>
                <a:cs typeface="Calibri"/>
              </a:rPr>
              <a:t>Explain why…(12 marks)</a:t>
            </a:r>
          </a:p>
          <a:p>
            <a:pPr>
              <a:buAutoNum type="arabicPeriod"/>
            </a:pPr>
            <a:r>
              <a:rPr lang="en-US" sz="700" dirty="0">
                <a:latin typeface="Calibri"/>
                <a:cs typeface="Calibri"/>
              </a:rPr>
              <a:t>To what extent do you agree with the statement that…(16 marks)</a:t>
            </a:r>
          </a:p>
        </p:txBody>
      </p:sp>
      <p:sp>
        <p:nvSpPr>
          <p:cNvPr id="3" name="TextBox 2">
            <a:extLst>
              <a:ext uri="{FF2B5EF4-FFF2-40B4-BE49-F238E27FC236}">
                <a16:creationId xmlns="" xmlns:a16="http://schemas.microsoft.com/office/drawing/2014/main" id="{815DBC99-3D6F-4448-BBF9-CE5A6E0FC2D4}"/>
              </a:ext>
            </a:extLst>
          </p:cNvPr>
          <p:cNvSpPr txBox="1"/>
          <p:nvPr/>
        </p:nvSpPr>
        <p:spPr>
          <a:xfrm>
            <a:off x="69603" y="908831"/>
            <a:ext cx="2743684" cy="5927262"/>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solidFill>
                  <a:srgbClr val="1F3863"/>
                </a:solidFill>
                <a:latin typeface="Calibri"/>
              </a:rPr>
              <a:t>What was England like in Anglo-Saxon times?</a:t>
            </a:r>
            <a:r>
              <a:rPr lang="en-GB" sz="700" dirty="0">
                <a:latin typeface="Calibri"/>
              </a:rPr>
              <a:t> ​</a:t>
            </a:r>
            <a:endParaRPr lang="en-GB" sz="700" dirty="0"/>
          </a:p>
          <a:p>
            <a:pPr marL="171450" indent="-171450">
              <a:buFont typeface="Arial"/>
              <a:buChar char="•"/>
            </a:pPr>
            <a:r>
              <a:rPr lang="en-GB" sz="700" dirty="0">
                <a:latin typeface="Calibri"/>
              </a:rPr>
              <a:t> </a:t>
            </a:r>
            <a:r>
              <a:rPr lang="en-US" sz="700" dirty="0">
                <a:latin typeface="Calibri"/>
              </a:rPr>
              <a:t>​</a:t>
            </a:r>
            <a:r>
              <a:rPr lang="en-GB" sz="700" dirty="0">
                <a:latin typeface="Calibri"/>
              </a:rPr>
              <a:t>England had a population of about 2 million people (less than half of London today!) </a:t>
            </a:r>
            <a:r>
              <a:rPr lang="en-US" sz="700" dirty="0">
                <a:latin typeface="Calibri"/>
              </a:rPr>
              <a:t>​</a:t>
            </a:r>
            <a:endParaRPr lang="en-US" sz="700" dirty="0"/>
          </a:p>
          <a:p>
            <a:pPr marL="171450" indent="-171450">
              <a:buFont typeface="Arial"/>
              <a:buChar char="•"/>
            </a:pPr>
            <a:r>
              <a:rPr lang="en-GB" sz="700" dirty="0">
                <a:latin typeface="Calibri"/>
              </a:rPr>
              <a:t>Almost everyone farmed land. </a:t>
            </a:r>
            <a:r>
              <a:rPr lang="en-US" sz="700" dirty="0">
                <a:latin typeface="Calibri"/>
              </a:rPr>
              <a:t>​</a:t>
            </a:r>
            <a:endParaRPr lang="en-US" sz="700" dirty="0"/>
          </a:p>
          <a:p>
            <a:pPr marL="171450" indent="-171450">
              <a:buFont typeface="Arial"/>
              <a:buChar char="•"/>
            </a:pPr>
            <a:r>
              <a:rPr lang="en-GB" sz="700" dirty="0">
                <a:latin typeface="Calibri"/>
              </a:rPr>
              <a:t>England was a Christian country, and religion played a large role in everyday life. </a:t>
            </a:r>
            <a:r>
              <a:rPr lang="en-US" sz="700" dirty="0">
                <a:latin typeface="Calibri"/>
              </a:rPr>
              <a:t>​</a:t>
            </a:r>
            <a:endParaRPr lang="en-US" sz="700" dirty="0"/>
          </a:p>
          <a:p>
            <a:pPr marL="171450" indent="-171450">
              <a:buFont typeface="Arial"/>
              <a:buChar char="•"/>
            </a:pPr>
            <a:r>
              <a:rPr lang="en-GB" sz="700" dirty="0">
                <a:latin typeface="Calibri"/>
              </a:rPr>
              <a:t>For centuries England had been under threat from the Vikings, and parts of northern England had Viking settlers. </a:t>
            </a:r>
            <a:r>
              <a:rPr lang="en-US" sz="700" dirty="0">
                <a:latin typeface="Calibri"/>
              </a:rPr>
              <a:t>​</a:t>
            </a:r>
            <a:endParaRPr lang="en-US" sz="700" dirty="0"/>
          </a:p>
          <a:p>
            <a:pPr marL="171450" indent="-171450">
              <a:buFont typeface="Arial"/>
              <a:buChar char="•"/>
            </a:pPr>
            <a:r>
              <a:rPr lang="en-GB" sz="700" dirty="0">
                <a:latin typeface="Calibri"/>
              </a:rPr>
              <a:t>Edward the Confessor was king from 1042 to 1066, but the kings before him (Cnut and his two sons) had been Vikings. </a:t>
            </a:r>
            <a:r>
              <a:rPr lang="en-US" sz="700" dirty="0">
                <a:latin typeface="Calibri"/>
              </a:rPr>
              <a:t>​</a:t>
            </a:r>
            <a:endParaRPr lang="en-US" sz="700" dirty="0"/>
          </a:p>
          <a:p>
            <a:pPr marL="171450" indent="-171450">
              <a:buFont typeface="Arial"/>
              <a:buChar char="•"/>
            </a:pPr>
            <a:r>
              <a:rPr lang="en-GB" sz="700" dirty="0">
                <a:latin typeface="Calibri"/>
              </a:rPr>
              <a:t>England had a very well-organised government. </a:t>
            </a:r>
            <a:r>
              <a:rPr lang="en-US" sz="700" dirty="0">
                <a:latin typeface="Calibri"/>
              </a:rPr>
              <a:t>​</a:t>
            </a:r>
            <a:endParaRPr lang="en-US" sz="700" dirty="0"/>
          </a:p>
          <a:p>
            <a:r>
              <a:rPr lang="en-GB" sz="700" dirty="0">
                <a:latin typeface="Calibri"/>
              </a:rPr>
              <a:t> </a:t>
            </a:r>
            <a:r>
              <a:rPr lang="en-US" sz="700" dirty="0">
                <a:latin typeface="Calibri"/>
              </a:rPr>
              <a:t>​</a:t>
            </a:r>
            <a:endParaRPr lang="en-US" sz="700" dirty="0"/>
          </a:p>
          <a:p>
            <a:r>
              <a:rPr lang="en-GB" sz="700" b="1" dirty="0">
                <a:latin typeface="Calibri"/>
              </a:rPr>
              <a:t>The Social System </a:t>
            </a:r>
            <a:r>
              <a:rPr lang="en-GB" sz="700" dirty="0">
                <a:latin typeface="Calibri"/>
              </a:rPr>
              <a:t>​</a:t>
            </a:r>
            <a:endParaRPr lang="en-GB" sz="700" dirty="0"/>
          </a:p>
          <a:p>
            <a:r>
              <a:rPr lang="en-GB" sz="700" dirty="0">
                <a:latin typeface="Calibri"/>
              </a:rPr>
              <a:t>At the top of Anglo-Saxon society were the King and the elite aristocracy, and at the very bottom were slaves.</a:t>
            </a:r>
            <a:endParaRPr lang="en-US" sz="700" dirty="0"/>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r>
              <a:rPr lang="en-GB" sz="700" b="1" dirty="0">
                <a:latin typeface="Calibri"/>
                <a:cs typeface="Calibri"/>
              </a:rPr>
              <a:t>Government </a:t>
            </a:r>
            <a:endParaRPr lang="en-GB" sz="700" dirty="0">
              <a:latin typeface="Calibri"/>
              <a:cs typeface="Calibri"/>
            </a:endParaRPr>
          </a:p>
          <a:p>
            <a:r>
              <a:rPr lang="en-GB" sz="700" dirty="0">
                <a:latin typeface="Calibri"/>
                <a:cs typeface="Calibri"/>
              </a:rPr>
              <a:t>The king decided who was on the Witan and when it met. He did not have to follow its advice. </a:t>
            </a:r>
            <a:endParaRPr lang="en-US" sz="700">
              <a:latin typeface="Calibri"/>
              <a:cs typeface="Calibri"/>
            </a:endParaRPr>
          </a:p>
          <a:p>
            <a:endParaRPr lang="en-GB" sz="700" dirty="0">
              <a:latin typeface="Calibri"/>
              <a:cs typeface="Calibri"/>
            </a:endParaRPr>
          </a:p>
          <a:p>
            <a:r>
              <a:rPr lang="en-GB" sz="700" b="1" dirty="0">
                <a:latin typeface="Calibri"/>
                <a:cs typeface="Calibri"/>
              </a:rPr>
              <a:t>The Witan </a:t>
            </a:r>
            <a:endParaRPr lang="en-GB" sz="700" dirty="0">
              <a:latin typeface="Calibri"/>
              <a:cs typeface="Calibri"/>
            </a:endParaRPr>
          </a:p>
          <a:p>
            <a:r>
              <a:rPr lang="en-GB" sz="700" b="1" dirty="0">
                <a:latin typeface="Calibri"/>
                <a:cs typeface="Calibri"/>
              </a:rPr>
              <a:t>The Witan</a:t>
            </a:r>
            <a:r>
              <a:rPr lang="en-GB" sz="700" dirty="0">
                <a:latin typeface="Calibri"/>
                <a:cs typeface="Calibri"/>
              </a:rPr>
              <a:t> was a council of advisers to the king, made up of important people like earls and archbishops. It discussed threats and disputes, and had a large role in choosing a new king.</a:t>
            </a:r>
            <a:endParaRPr lang="en-US"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p:txBody>
      </p:sp>
      <p:sp>
        <p:nvSpPr>
          <p:cNvPr id="18" name="Rectangle 17">
            <a:extLst>
              <a:ext uri="{FF2B5EF4-FFF2-40B4-BE49-F238E27FC236}">
                <a16:creationId xmlns="" xmlns:a16="http://schemas.microsoft.com/office/drawing/2014/main" id="{B6D23CAA-241C-4D5F-AC40-D49B2439FE2A}"/>
              </a:ext>
            </a:extLst>
          </p:cNvPr>
          <p:cNvSpPr/>
          <p:nvPr/>
        </p:nvSpPr>
        <p:spPr>
          <a:xfrm>
            <a:off x="2868225" y="907593"/>
            <a:ext cx="2930486" cy="4293483"/>
          </a:xfrm>
          <a:prstGeom prst="rect">
            <a:avLst/>
          </a:prstGeom>
          <a:ln>
            <a:solidFill>
              <a:schemeClr val="tx1"/>
            </a:solid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dirty="0">
                <a:solidFill>
                  <a:srgbClr val="1F3863"/>
                </a:solidFill>
                <a:effectLst/>
                <a:latin typeface="Calibri" panose="020F0502020204030204" pitchFamily="34" charset="0"/>
                <a:ea typeface="Times New Roman" panose="02020603050405020304" pitchFamily="18" charset="0"/>
                <a:cs typeface="Calibri" panose="020F0502020204030204" pitchFamily="34" charset="0"/>
              </a:rPr>
              <a:t>Edward the Confessor’s Last Years</a:t>
            </a:r>
            <a:r>
              <a:rPr lang="en-GB" sz="700" b="1" dirty="0">
                <a:solidFill>
                  <a:srgbClr val="1F3863"/>
                </a:solidFill>
                <a:latin typeface="Calibri" panose="020F0502020204030204" pitchFamily="34" charset="0"/>
                <a:ea typeface="Times New Roman" panose="02020603050405020304" pitchFamily="18" charset="0"/>
                <a:cs typeface="Calibri" panose="020F0502020204030204" pitchFamily="34" charset="0"/>
              </a:rPr>
              <a:t>: </a:t>
            </a:r>
            <a:r>
              <a:rPr lang="en-GB" sz="700" b="1" dirty="0">
                <a:solidFill>
                  <a:srgbClr val="1F3863"/>
                </a:solidFill>
                <a:effectLst/>
                <a:latin typeface="Calibri" panose="020F0502020204030204" pitchFamily="34" charset="0"/>
                <a:ea typeface="Times New Roman" panose="02020603050405020304" pitchFamily="18" charset="0"/>
                <a:cs typeface="Calibri" panose="020F0502020204030204" pitchFamily="34" charset="0"/>
              </a:rPr>
              <a:t>The </a:t>
            </a:r>
            <a:r>
              <a:rPr lang="en-GB" sz="700" b="1" dirty="0">
                <a:solidFill>
                  <a:srgbClr val="1F3863"/>
                </a:solidFill>
                <a:latin typeface="Calibri" panose="020F0502020204030204" pitchFamily="34" charset="0"/>
                <a:ea typeface="Times New Roman" panose="02020603050405020304" pitchFamily="18" charset="0"/>
                <a:cs typeface="Calibri" panose="020F0502020204030204" pitchFamily="34" charset="0"/>
              </a:rPr>
              <a:t>role of the Godwin</a:t>
            </a:r>
            <a:r>
              <a:rPr lang="en-GB" sz="700" b="1" dirty="0">
                <a:solidFill>
                  <a:srgbClr val="1F3863"/>
                </a:solidFill>
                <a:effectLst/>
                <a:latin typeface="Calibri" panose="020F0502020204030204" pitchFamily="34" charset="0"/>
                <a:ea typeface="Times New Roman" panose="02020603050405020304" pitchFamily="18" charset="0"/>
                <a:cs typeface="Calibri" panose="020F0502020204030204" pitchFamily="34" charset="0"/>
              </a:rPr>
              <a:t> Family</a:t>
            </a:r>
            <a:r>
              <a:rPr lang="en-GB" sz="700" b="1" dirty="0">
                <a:solidFill>
                  <a:srgbClr val="1F3863"/>
                </a:solidFill>
                <a:latin typeface="Calibri" panose="020F0502020204030204" pitchFamily="34" charset="0"/>
                <a:ea typeface="Times New Roman" panose="02020603050405020304" pitchFamily="18" charset="0"/>
                <a:cs typeface="Calibri" panose="020F0502020204030204" pitchFamily="34" charset="0"/>
              </a:rPr>
              <a:t> </a:t>
            </a:r>
            <a:endParaRPr lang="en-GB" sz="7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GB" sz="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Earl Godwin</a:t>
            </a:r>
            <a:r>
              <a:rPr lang="en-GB"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had been made Earl of Wessex by King Cnut in 1018. Godwin helped Edward the Confessor become king, and Edward was married to Godwin’s daughter Edith.</a:t>
            </a:r>
            <a:r>
              <a:rPr lang="en-GB" sz="7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endParaRPr lang="en-GB" sz="7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GB" sz="700" b="1" dirty="0">
                <a:latin typeface="Calibri"/>
                <a:cs typeface="Calibri"/>
              </a:rPr>
              <a:t>Why were the Godwins so powerful in Anglo-Saxon England? </a:t>
            </a:r>
            <a:endParaRPr lang="en-GB" sz="700" dirty="0">
              <a:cs typeface="Arial"/>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en-GB" sz="700" b="1" dirty="0">
              <a:solidFill>
                <a:srgbClr val="000000"/>
              </a:solidFill>
              <a:latin typeface="Calibri" panose="020F0502020204030204" pitchFamily="34" charset="0"/>
              <a:cs typeface="Calibri" panose="020F0502020204030204" pitchFamily="34" charset="0"/>
            </a:endParaRPr>
          </a:p>
          <a:p>
            <a:endParaRPr lang="en-GB" sz="700" b="1" dirty="0">
              <a:solidFill>
                <a:srgbClr val="000000"/>
              </a:solidFill>
              <a:latin typeface="Calibri" panose="020F0502020204030204" pitchFamily="34" charset="0"/>
              <a:cs typeface="Calibri" panose="020F0502020204030204" pitchFamily="34" charset="0"/>
            </a:endParaRPr>
          </a:p>
          <a:p>
            <a:endParaRPr lang="en-GB" sz="700" b="1" dirty="0">
              <a:solidFill>
                <a:srgbClr val="000000"/>
              </a:solidFill>
              <a:latin typeface="Calibri" panose="020F0502020204030204" pitchFamily="34" charset="0"/>
              <a:cs typeface="Calibri" panose="020F0502020204030204" pitchFamily="34" charset="0"/>
            </a:endParaRPr>
          </a:p>
          <a:p>
            <a:endParaRPr lang="en-GB" sz="700" b="1" dirty="0">
              <a:solidFill>
                <a:srgbClr val="000000"/>
              </a:solidFill>
              <a:latin typeface="Calibri" panose="020F0502020204030204" pitchFamily="34" charset="0"/>
              <a:cs typeface="Calibri" panose="020F0502020204030204" pitchFamily="34" charset="0"/>
            </a:endParaRPr>
          </a:p>
          <a:p>
            <a:endParaRPr lang="en-GB" sz="700" b="1" dirty="0">
              <a:solidFill>
                <a:srgbClr val="000000"/>
              </a:solidFill>
              <a:latin typeface="Calibri" panose="020F0502020204030204" pitchFamily="34" charset="0"/>
              <a:cs typeface="Calibri" panose="020F0502020204030204" pitchFamily="34" charset="0"/>
            </a:endParaRPr>
          </a:p>
          <a:p>
            <a:endParaRPr lang="en-GB" sz="700" b="1" dirty="0">
              <a:solidFill>
                <a:srgbClr val="000000"/>
              </a:solidFill>
              <a:latin typeface="Calibri" panose="020F0502020204030204" pitchFamily="34" charset="0"/>
              <a:cs typeface="Calibri" panose="020F0502020204030204" pitchFamily="34" charset="0"/>
            </a:endParaRPr>
          </a:p>
          <a:p>
            <a:r>
              <a:rPr lang="en-GB" sz="700" b="1" dirty="0">
                <a:solidFill>
                  <a:srgbClr val="000000"/>
                </a:solidFill>
                <a:latin typeface="Calibri" panose="020F0502020204030204" pitchFamily="34" charset="0"/>
                <a:cs typeface="Calibri" panose="020F0502020204030204" pitchFamily="34" charset="0"/>
              </a:rPr>
              <a:t>Harold Godwin’s Embassy to Normandy </a:t>
            </a:r>
            <a:endParaRPr lang="en-GB" dirty="0"/>
          </a:p>
          <a:p>
            <a:pPr>
              <a:spcBef>
                <a:spcPct val="0"/>
              </a:spcBef>
              <a:spcAft>
                <a:spcPct val="0"/>
              </a:spcAft>
            </a:pPr>
            <a:r>
              <a:rPr lang="en-GB" sz="700" dirty="0">
                <a:solidFill>
                  <a:srgbClr val="000000"/>
                </a:solidFill>
                <a:latin typeface="Calibri" panose="020F0502020204030204" pitchFamily="34" charset="0"/>
                <a:cs typeface="Calibri" panose="020F0502020204030204" pitchFamily="34" charset="0"/>
              </a:rPr>
              <a:t>Harold Godwinson went to Normandy on a mission for the King (an </a:t>
            </a:r>
            <a:r>
              <a:rPr lang="en-GB" sz="700" b="1" dirty="0">
                <a:solidFill>
                  <a:srgbClr val="000000"/>
                </a:solidFill>
                <a:latin typeface="Calibri" panose="020F0502020204030204" pitchFamily="34" charset="0"/>
                <a:cs typeface="Calibri" panose="020F0502020204030204" pitchFamily="34" charset="0"/>
              </a:rPr>
              <a:t>embassy</a:t>
            </a:r>
            <a:r>
              <a:rPr lang="en-GB" sz="700" dirty="0">
                <a:solidFill>
                  <a:srgbClr val="000000"/>
                </a:solidFill>
                <a:latin typeface="Calibri" panose="020F0502020204030204" pitchFamily="34" charset="0"/>
                <a:cs typeface="Calibri" panose="020F0502020204030204" pitchFamily="34" charset="0"/>
              </a:rPr>
              <a:t>) in 1064. </a:t>
            </a:r>
            <a:endParaRPr lang="en-US" sz="700" dirty="0">
              <a:solidFill>
                <a:srgbClr val="000000"/>
              </a:solidFill>
              <a:latin typeface="Calibri" panose="020F0502020204030204" pitchFamily="34" charset="0"/>
              <a:cs typeface="Calibri" panose="020F0502020204030204" pitchFamily="34" charset="0"/>
            </a:endParaRPr>
          </a:p>
          <a:p>
            <a:pPr>
              <a:spcBef>
                <a:spcPct val="0"/>
              </a:spcBef>
              <a:spcAft>
                <a:spcPct val="0"/>
              </a:spcAft>
            </a:pPr>
            <a:endParaRPr lang="en-GB" sz="700" dirty="0">
              <a:solidFill>
                <a:srgbClr val="000000"/>
              </a:solidFill>
              <a:latin typeface="Calibri" panose="020F0502020204030204" pitchFamily="34" charset="0"/>
              <a:cs typeface="Calibri" panose="020F0502020204030204" pitchFamily="34" charset="0"/>
            </a:endParaRPr>
          </a:p>
          <a:p>
            <a:pPr>
              <a:spcBef>
                <a:spcPct val="0"/>
              </a:spcBef>
              <a:spcAft>
                <a:spcPct val="0"/>
              </a:spcAft>
            </a:pPr>
            <a:r>
              <a:rPr lang="en-GB" sz="700" b="1" dirty="0">
                <a:solidFill>
                  <a:srgbClr val="000000"/>
                </a:solidFill>
                <a:latin typeface="Calibri" panose="020F0502020204030204" pitchFamily="34" charset="0"/>
                <a:cs typeface="Calibri" panose="020F0502020204030204" pitchFamily="34" charset="0"/>
              </a:rPr>
              <a:t>WHAT HAPPENED? </a:t>
            </a:r>
            <a:endParaRPr lang="en-GB" sz="700" dirty="0">
              <a:solidFill>
                <a:srgbClr val="000000"/>
              </a:solidFill>
              <a:latin typeface="Calibri" panose="020F0502020204030204" pitchFamily="34" charset="0"/>
              <a:cs typeface="Calibri" panose="020F0502020204030204" pitchFamily="34" charset="0"/>
            </a:endParaRPr>
          </a:p>
          <a:p>
            <a:pPr marL="171450" indent="-171450">
              <a:spcBef>
                <a:spcPct val="0"/>
              </a:spcBef>
              <a:spcAft>
                <a:spcPct val="0"/>
              </a:spcAft>
              <a:buChar char="•"/>
            </a:pPr>
            <a:r>
              <a:rPr lang="en-GB" sz="700" dirty="0">
                <a:solidFill>
                  <a:srgbClr val="000000"/>
                </a:solidFill>
                <a:latin typeface="Calibri" panose="020F0502020204030204" pitchFamily="34" charset="0"/>
                <a:cs typeface="Calibri" panose="020F0502020204030204" pitchFamily="34" charset="0"/>
              </a:rPr>
              <a:t>Harold landed in </a:t>
            </a:r>
            <a:r>
              <a:rPr lang="en-GB" sz="700" dirty="0" err="1">
                <a:solidFill>
                  <a:srgbClr val="000000"/>
                </a:solidFill>
                <a:latin typeface="Calibri" panose="020F0502020204030204" pitchFamily="34" charset="0"/>
                <a:cs typeface="Calibri" panose="020F0502020204030204" pitchFamily="34" charset="0"/>
              </a:rPr>
              <a:t>Ponthieu</a:t>
            </a:r>
            <a:r>
              <a:rPr lang="en-GB" sz="700" dirty="0">
                <a:solidFill>
                  <a:srgbClr val="000000"/>
                </a:solidFill>
                <a:latin typeface="Calibri" panose="020F0502020204030204" pitchFamily="34" charset="0"/>
                <a:cs typeface="Calibri" panose="020F0502020204030204" pitchFamily="34" charset="0"/>
              </a:rPr>
              <a:t>, where Count Guy of </a:t>
            </a:r>
            <a:r>
              <a:rPr lang="en-GB" sz="700" dirty="0" err="1">
                <a:solidFill>
                  <a:srgbClr val="000000"/>
                </a:solidFill>
                <a:latin typeface="Calibri" panose="020F0502020204030204" pitchFamily="34" charset="0"/>
                <a:cs typeface="Calibri" panose="020F0502020204030204" pitchFamily="34" charset="0"/>
              </a:rPr>
              <a:t>Ponthieu</a:t>
            </a:r>
            <a:r>
              <a:rPr lang="en-GB" sz="700" dirty="0">
                <a:solidFill>
                  <a:srgbClr val="000000"/>
                </a:solidFill>
                <a:latin typeface="Calibri" panose="020F0502020204030204" pitchFamily="34" charset="0"/>
                <a:cs typeface="Calibri" panose="020F0502020204030204" pitchFamily="34" charset="0"/>
              </a:rPr>
              <a:t> took him prisoner. </a:t>
            </a:r>
          </a:p>
          <a:p>
            <a:pPr marL="171450" indent="-171450">
              <a:spcBef>
                <a:spcPct val="0"/>
              </a:spcBef>
              <a:spcAft>
                <a:spcPct val="0"/>
              </a:spcAft>
              <a:buChar char="•"/>
            </a:pPr>
            <a:r>
              <a:rPr lang="en-GB" sz="700" dirty="0">
                <a:solidFill>
                  <a:srgbClr val="000000"/>
                </a:solidFill>
                <a:latin typeface="Calibri" panose="020F0502020204030204" pitchFamily="34" charset="0"/>
                <a:cs typeface="Calibri" panose="020F0502020204030204" pitchFamily="34" charset="0"/>
              </a:rPr>
              <a:t>William of Normandy rescued Harold.  </a:t>
            </a:r>
          </a:p>
          <a:p>
            <a:pPr marL="171450" indent="-171450">
              <a:spcBef>
                <a:spcPct val="0"/>
              </a:spcBef>
              <a:spcAft>
                <a:spcPct val="0"/>
              </a:spcAft>
              <a:buChar char="•"/>
            </a:pPr>
            <a:r>
              <a:rPr lang="en-GB" sz="700" dirty="0">
                <a:solidFill>
                  <a:srgbClr val="000000"/>
                </a:solidFill>
                <a:latin typeface="Calibri" panose="020F0502020204030204" pitchFamily="34" charset="0"/>
                <a:cs typeface="Calibri" panose="020F0502020204030204" pitchFamily="34" charset="0"/>
              </a:rPr>
              <a:t>Harold then spent time in Normandy, helping William in two military campaigns.  </a:t>
            </a:r>
          </a:p>
          <a:p>
            <a:pPr marL="171450" indent="-171450">
              <a:spcBef>
                <a:spcPct val="0"/>
              </a:spcBef>
              <a:spcAft>
                <a:spcPct val="0"/>
              </a:spcAft>
              <a:buChar char="•"/>
            </a:pPr>
            <a:r>
              <a:rPr lang="en-GB" sz="700" dirty="0">
                <a:solidFill>
                  <a:srgbClr val="000000"/>
                </a:solidFill>
                <a:latin typeface="Calibri" panose="020F0502020204030204" pitchFamily="34" charset="0"/>
                <a:cs typeface="Calibri" panose="020F0502020204030204" pitchFamily="34" charset="0"/>
              </a:rPr>
              <a:t>Harold made an oath to William – possibly swearing </a:t>
            </a:r>
            <a:r>
              <a:rPr lang="en-GB" sz="700" b="1" dirty="0">
                <a:solidFill>
                  <a:srgbClr val="000000"/>
                </a:solidFill>
                <a:latin typeface="Calibri" panose="020F0502020204030204" pitchFamily="34" charset="0"/>
                <a:cs typeface="Calibri" panose="020F0502020204030204" pitchFamily="34" charset="0"/>
              </a:rPr>
              <a:t>fealty</a:t>
            </a:r>
            <a:r>
              <a:rPr lang="en-GB" sz="700" dirty="0">
                <a:solidFill>
                  <a:srgbClr val="000000"/>
                </a:solidFill>
                <a:latin typeface="Calibri" panose="020F0502020204030204" pitchFamily="34" charset="0"/>
                <a:cs typeface="Calibri" panose="020F0502020204030204" pitchFamily="34" charset="0"/>
              </a:rPr>
              <a:t> to support William’s claim to the English throne. </a:t>
            </a:r>
          </a:p>
          <a:p>
            <a:pPr marL="171450" indent="-171450">
              <a:spcBef>
                <a:spcPct val="0"/>
              </a:spcBef>
              <a:spcAft>
                <a:spcPct val="0"/>
              </a:spcAft>
              <a:buChar char="•"/>
            </a:pPr>
            <a:endParaRPr lang="en-GB" sz="700" dirty="0">
              <a:solidFill>
                <a:srgbClr val="000000"/>
              </a:solidFill>
              <a:latin typeface="Calibri" panose="020F0502020204030204" pitchFamily="34" charset="0"/>
              <a:cs typeface="Calibri" panose="020F0502020204030204" pitchFamily="34" charset="0"/>
            </a:endParaRPr>
          </a:p>
          <a:p>
            <a:pPr>
              <a:spcBef>
                <a:spcPct val="0"/>
              </a:spcBef>
              <a:spcAft>
                <a:spcPct val="0"/>
              </a:spcAft>
            </a:pPr>
            <a:r>
              <a:rPr lang="en-GB" sz="700" b="1" dirty="0">
                <a:solidFill>
                  <a:srgbClr val="000000"/>
                </a:solidFill>
                <a:latin typeface="Calibri" panose="020F0502020204030204" pitchFamily="34" charset="0"/>
                <a:cs typeface="Calibri" panose="020F0502020204030204" pitchFamily="34" charset="0"/>
              </a:rPr>
              <a:t>WHY IS IT SIGNIFICANT? </a:t>
            </a:r>
            <a:endParaRPr lang="en-GB" sz="700" dirty="0">
              <a:solidFill>
                <a:srgbClr val="000000"/>
              </a:solidFill>
              <a:latin typeface="Calibri" panose="020F0502020204030204" pitchFamily="34" charset="0"/>
              <a:cs typeface="Calibri" panose="020F0502020204030204" pitchFamily="34" charset="0"/>
            </a:endParaRPr>
          </a:p>
          <a:p>
            <a:pPr marL="171450" indent="-171450">
              <a:spcBef>
                <a:spcPct val="0"/>
              </a:spcBef>
              <a:spcAft>
                <a:spcPct val="0"/>
              </a:spcAft>
              <a:buChar char="•"/>
            </a:pPr>
            <a:r>
              <a:rPr lang="en-GB" sz="700" dirty="0">
                <a:solidFill>
                  <a:srgbClr val="000000"/>
                </a:solidFill>
                <a:latin typeface="Calibri" panose="020F0502020204030204" pitchFamily="34" charset="0"/>
                <a:cs typeface="Calibri" panose="020F0502020204030204" pitchFamily="34" charset="0"/>
              </a:rPr>
              <a:t> It shows that Harold was Edward’s </a:t>
            </a:r>
            <a:r>
              <a:rPr lang="en-GB" sz="700" b="1" dirty="0">
                <a:solidFill>
                  <a:srgbClr val="000000"/>
                </a:solidFill>
                <a:latin typeface="Calibri" panose="020F0502020204030204" pitchFamily="34" charset="0"/>
                <a:cs typeface="Calibri" panose="020F0502020204030204" pitchFamily="34" charset="0"/>
              </a:rPr>
              <a:t>trusted adviser</a:t>
            </a:r>
            <a:r>
              <a:rPr lang="en-GB" sz="700" dirty="0">
                <a:solidFill>
                  <a:srgbClr val="000000"/>
                </a:solidFill>
                <a:latin typeface="Calibri" panose="020F0502020204030204" pitchFamily="34" charset="0"/>
                <a:cs typeface="Calibri" panose="020F0502020204030204" pitchFamily="34" charset="0"/>
              </a:rPr>
              <a:t>, as it was clearly an important embassy. </a:t>
            </a:r>
          </a:p>
          <a:p>
            <a:pPr marL="171450" indent="-171450">
              <a:spcBef>
                <a:spcPct val="0"/>
              </a:spcBef>
              <a:spcAft>
                <a:spcPct val="0"/>
              </a:spcAft>
              <a:buChar char="•"/>
            </a:pPr>
            <a:r>
              <a:rPr lang="en-GB" sz="700" dirty="0">
                <a:solidFill>
                  <a:srgbClr val="000000"/>
                </a:solidFill>
                <a:latin typeface="Calibri" panose="020F0502020204030204" pitchFamily="34" charset="0"/>
                <a:cs typeface="Calibri" panose="020F0502020204030204" pitchFamily="34" charset="0"/>
              </a:rPr>
              <a:t>The Normans used it to </a:t>
            </a:r>
            <a:r>
              <a:rPr lang="en-GB" sz="700" b="1" dirty="0">
                <a:solidFill>
                  <a:srgbClr val="000000"/>
                </a:solidFill>
                <a:latin typeface="Calibri" panose="020F0502020204030204" pitchFamily="34" charset="0"/>
                <a:cs typeface="Calibri" panose="020F0502020204030204" pitchFamily="34" charset="0"/>
              </a:rPr>
              <a:t>boost William’s claim </a:t>
            </a:r>
            <a:r>
              <a:rPr lang="en-GB" sz="700" dirty="0">
                <a:solidFill>
                  <a:srgbClr val="000000"/>
                </a:solidFill>
                <a:latin typeface="Calibri" panose="020F0502020204030204" pitchFamily="34" charset="0"/>
                <a:cs typeface="Calibri" panose="020F0502020204030204" pitchFamily="34" charset="0"/>
              </a:rPr>
              <a:t>to the English throne.  </a:t>
            </a:r>
          </a:p>
          <a:p>
            <a:pPr marL="171450" indent="-171450">
              <a:spcBef>
                <a:spcPct val="0"/>
              </a:spcBef>
              <a:spcAft>
                <a:spcPct val="0"/>
              </a:spcAft>
              <a:buChar char="•"/>
            </a:pPr>
            <a:r>
              <a:rPr lang="en-GB" sz="700" dirty="0">
                <a:solidFill>
                  <a:srgbClr val="000000"/>
                </a:solidFill>
                <a:latin typeface="Calibri" panose="020F0502020204030204" pitchFamily="34" charset="0"/>
                <a:cs typeface="Calibri" panose="020F0502020204030204" pitchFamily="34" charset="0"/>
              </a:rPr>
              <a:t>After Harold took over as king from Edward in 1066, the Normans used this embassy to portray Harold as an </a:t>
            </a:r>
            <a:r>
              <a:rPr lang="en-GB" sz="700" b="1" dirty="0">
                <a:solidFill>
                  <a:srgbClr val="000000"/>
                </a:solidFill>
                <a:latin typeface="Calibri" panose="020F0502020204030204" pitchFamily="34" charset="0"/>
                <a:cs typeface="Calibri" panose="020F0502020204030204" pitchFamily="34" charset="0"/>
              </a:rPr>
              <a:t>oath-breaker.</a:t>
            </a:r>
            <a:endParaRPr lang="en-GB" sz="7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 xmlns:a16="http://schemas.microsoft.com/office/drawing/2014/main" id="{006D50C3-BA6B-4D8B-9544-754EFCD1138D}"/>
              </a:ext>
            </a:extLst>
          </p:cNvPr>
          <p:cNvSpPr txBox="1"/>
          <p:nvPr/>
        </p:nvSpPr>
        <p:spPr>
          <a:xfrm>
            <a:off x="5826402" y="911410"/>
            <a:ext cx="3156803" cy="2462213"/>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solidFill>
                  <a:srgbClr val="1F3863"/>
                </a:solidFill>
              </a:rPr>
              <a:t>Edward the Confessor’s Death</a:t>
            </a:r>
            <a:endParaRPr lang="en-US" dirty="0"/>
          </a:p>
          <a:p>
            <a:r>
              <a:rPr lang="en-GB" sz="700" dirty="0"/>
              <a:t>Edward died on the 5th of January 1066. He had no children, which meant there was a </a:t>
            </a:r>
            <a:r>
              <a:rPr lang="en-GB" sz="700" b="1" dirty="0"/>
              <a:t>succession crisis.</a:t>
            </a:r>
            <a:r>
              <a:rPr lang="en-GB" sz="700" dirty="0"/>
              <a:t>  The Bayeux Tapestry shows Edward on his deathbed, holding out his hand to Harold. The Witan met quickly and Harold was crowned the same day as Edward’s burial, 6th January 1066. But there were 4 contenders for the throne.</a:t>
            </a:r>
            <a:endParaRPr lang="en-GB" dirty="0"/>
          </a:p>
          <a:p>
            <a:r>
              <a:rPr lang="en-GB" sz="700" b="1" dirty="0">
                <a:solidFill>
                  <a:srgbClr val="1F3863"/>
                </a:solidFill>
              </a:rPr>
              <a:t> </a:t>
            </a:r>
            <a:r>
              <a:rPr lang="en-GB" sz="700" dirty="0"/>
              <a:t>​</a:t>
            </a:r>
            <a:endParaRPr lang="en-GB"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p:txBody>
      </p:sp>
      <p:sp>
        <p:nvSpPr>
          <p:cNvPr id="23" name="TextBox 22">
            <a:extLst>
              <a:ext uri="{FF2B5EF4-FFF2-40B4-BE49-F238E27FC236}">
                <a16:creationId xmlns="" xmlns:a16="http://schemas.microsoft.com/office/drawing/2014/main" id="{1FBF1535-C5B5-4CCE-ACFD-B15A41DA9DD0}"/>
              </a:ext>
            </a:extLst>
          </p:cNvPr>
          <p:cNvSpPr txBox="1"/>
          <p:nvPr/>
        </p:nvSpPr>
        <p:spPr>
          <a:xfrm>
            <a:off x="2844722" y="5291909"/>
            <a:ext cx="3327447" cy="1492716"/>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ct val="0"/>
              </a:spcAft>
            </a:pPr>
            <a:r>
              <a:rPr lang="en-GB" sz="700" b="1" dirty="0">
                <a:latin typeface="Calibri"/>
                <a:cs typeface="Calibri"/>
              </a:rPr>
              <a:t>Harold’s Coronation and Reign </a:t>
            </a:r>
            <a:endParaRPr lang="en-GB" sz="700" dirty="0">
              <a:latin typeface="Calibri"/>
              <a:cs typeface="Calibri"/>
            </a:endParaRPr>
          </a:p>
          <a:p>
            <a:r>
              <a:rPr lang="en-GB" sz="700" dirty="0">
                <a:latin typeface="Calibri"/>
              </a:rPr>
              <a:t>Harold was crowned quickly because the Witan feared an attack by William. He faced several challenges as king:  ​</a:t>
            </a:r>
          </a:p>
          <a:p>
            <a:pPr marL="171450" indent="-171450">
              <a:buFont typeface="Arial"/>
              <a:buChar char="•"/>
            </a:pPr>
            <a:r>
              <a:rPr lang="en-GB" sz="700" b="1" dirty="0">
                <a:latin typeface="Calibri"/>
              </a:rPr>
              <a:t>Challenges from powerful earls</a:t>
            </a:r>
            <a:r>
              <a:rPr lang="en-GB" sz="700" dirty="0">
                <a:latin typeface="Calibri"/>
              </a:rPr>
              <a:t> - including old rival the Earl of Mercia ​</a:t>
            </a:r>
          </a:p>
          <a:p>
            <a:pPr marL="171450" indent="-171450">
              <a:buFont typeface="Arial"/>
              <a:buChar char="•"/>
            </a:pPr>
            <a:r>
              <a:rPr lang="en-GB" sz="700" b="1" dirty="0">
                <a:latin typeface="Calibri"/>
              </a:rPr>
              <a:t>The north </a:t>
            </a:r>
            <a:r>
              <a:rPr lang="en-GB" sz="700" dirty="0">
                <a:latin typeface="Calibri"/>
              </a:rPr>
              <a:t>– would they accept Tostig’s brother as their new king? ​</a:t>
            </a:r>
            <a:endParaRPr lang="en-GB" sz="700" dirty="0">
              <a:latin typeface="Calibri"/>
              <a:cs typeface="Calibri"/>
            </a:endParaRPr>
          </a:p>
          <a:p>
            <a:pPr marL="171450" indent="-171450">
              <a:buFont typeface="Arial"/>
              <a:buChar char="•"/>
            </a:pPr>
            <a:r>
              <a:rPr lang="en-GB" sz="700" b="1" dirty="0">
                <a:latin typeface="Calibri"/>
              </a:rPr>
              <a:t>Tostig</a:t>
            </a:r>
            <a:r>
              <a:rPr lang="en-GB" sz="700" dirty="0">
                <a:latin typeface="Calibri"/>
              </a:rPr>
              <a:t> – was looking for allies in Europe ​</a:t>
            </a:r>
            <a:endParaRPr lang="en-GB" sz="700" dirty="0">
              <a:latin typeface="Calibri"/>
              <a:cs typeface="Calibri"/>
            </a:endParaRPr>
          </a:p>
          <a:p>
            <a:pPr marL="171450" indent="-171450">
              <a:buFont typeface="Arial"/>
              <a:buChar char="•"/>
            </a:pPr>
            <a:r>
              <a:rPr lang="en-GB" sz="700" b="1" dirty="0">
                <a:latin typeface="Calibri"/>
              </a:rPr>
              <a:t>William</a:t>
            </a:r>
            <a:r>
              <a:rPr lang="en-GB" sz="700" dirty="0">
                <a:latin typeface="Calibri"/>
              </a:rPr>
              <a:t> – was reportedly getting ready to invade ​</a:t>
            </a:r>
            <a:endParaRPr lang="en-GB" sz="700" dirty="0">
              <a:latin typeface="Calibri"/>
              <a:cs typeface="Calibri"/>
            </a:endParaRPr>
          </a:p>
          <a:p>
            <a:r>
              <a:rPr lang="en-GB" sz="700" dirty="0">
                <a:latin typeface="Calibri"/>
              </a:rPr>
              <a:t> ​</a:t>
            </a:r>
            <a:endParaRPr lang="en-GB" sz="700" dirty="0">
              <a:latin typeface="Calibri"/>
              <a:cs typeface="Calibri"/>
            </a:endParaRPr>
          </a:p>
          <a:p>
            <a:r>
              <a:rPr lang="en-GB" sz="700" dirty="0">
                <a:latin typeface="Calibri"/>
              </a:rPr>
              <a:t>Harold met with other Witan members at </a:t>
            </a:r>
            <a:r>
              <a:rPr lang="en-GB" sz="700" b="1" dirty="0">
                <a:latin typeface="Calibri"/>
              </a:rPr>
              <a:t>York</a:t>
            </a:r>
            <a:r>
              <a:rPr lang="en-GB" sz="700" dirty="0">
                <a:latin typeface="Calibri"/>
              </a:rPr>
              <a:t>, Northumbria’s main city, to get their support. He positioned an army along the </a:t>
            </a:r>
            <a:r>
              <a:rPr lang="en-GB" sz="700" b="1" dirty="0">
                <a:latin typeface="Calibri"/>
              </a:rPr>
              <a:t>south coast</a:t>
            </a:r>
            <a:r>
              <a:rPr lang="en-GB" sz="700" dirty="0">
                <a:latin typeface="Calibri"/>
              </a:rPr>
              <a:t>, expecting an invasion attempt by William. They eventually stood down when the Norman invasion had still not come by September. </a:t>
            </a:r>
            <a:r>
              <a:rPr lang="en-US" sz="700" dirty="0">
                <a:latin typeface="Calibri"/>
              </a:rPr>
              <a:t>​</a:t>
            </a:r>
            <a:r>
              <a:rPr lang="en-GB" sz="700" dirty="0">
                <a:latin typeface="Calibri"/>
              </a:rPr>
              <a:t>Tostig sailed to England in May 1066, but he was put off by Harold’s strong defences. A fight with the Mercians at Lincoln left him with only 12 ships. </a:t>
            </a:r>
            <a:r>
              <a:rPr lang="en-US" sz="700" dirty="0">
                <a:latin typeface="Calibri"/>
              </a:rPr>
              <a:t>​</a:t>
            </a:r>
            <a:endParaRPr lang="en-US" sz="700" dirty="0"/>
          </a:p>
        </p:txBody>
      </p:sp>
      <p:pic>
        <p:nvPicPr>
          <p:cNvPr id="24" name="Picture 24" descr="A screenshot of a cell phone&#10;&#10;Description generated with very high confidence">
            <a:extLst>
              <a:ext uri="{FF2B5EF4-FFF2-40B4-BE49-F238E27FC236}">
                <a16:creationId xmlns="" xmlns:a16="http://schemas.microsoft.com/office/drawing/2014/main" id="{97DA9C46-E852-4FEC-92AA-0084DF2D5C1E}"/>
              </a:ext>
            </a:extLst>
          </p:cNvPr>
          <p:cNvPicPr>
            <a:picLocks noChangeAspect="1"/>
          </p:cNvPicPr>
          <p:nvPr/>
        </p:nvPicPr>
        <p:blipFill rotWithShape="1">
          <a:blip r:embed="rId3"/>
          <a:srcRect t="3238" r="415" b="6374"/>
          <a:stretch/>
        </p:blipFill>
        <p:spPr>
          <a:xfrm>
            <a:off x="9004568" y="929362"/>
            <a:ext cx="834303" cy="3686844"/>
          </a:xfrm>
          <a:prstGeom prst="rect">
            <a:avLst/>
          </a:prstGeom>
        </p:spPr>
      </p:pic>
      <p:sp>
        <p:nvSpPr>
          <p:cNvPr id="26" name="TextBox 25">
            <a:extLst>
              <a:ext uri="{FF2B5EF4-FFF2-40B4-BE49-F238E27FC236}">
                <a16:creationId xmlns="" xmlns:a16="http://schemas.microsoft.com/office/drawing/2014/main" id="{83B96CA1-760E-4AC3-89A0-0B9C6547C480}"/>
              </a:ext>
            </a:extLst>
          </p:cNvPr>
          <p:cNvSpPr txBox="1"/>
          <p:nvPr/>
        </p:nvSpPr>
        <p:spPr>
          <a:xfrm>
            <a:off x="6203600" y="3424810"/>
            <a:ext cx="2779608" cy="289310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rPr>
              <a:t>Battle of Fulford </a:t>
            </a:r>
            <a:r>
              <a:rPr lang="en-US" sz="700" b="1" dirty="0"/>
              <a:t>​​Gate</a:t>
            </a:r>
          </a:p>
          <a:p>
            <a:r>
              <a:rPr lang="en-GB" sz="700" dirty="0">
                <a:latin typeface="Calibri"/>
              </a:rPr>
              <a:t>Harald Hardrada and Tostig attacked in September 1066. They were blocked just outside York by the new Earl of Northumbria </a:t>
            </a:r>
            <a:r>
              <a:rPr lang="en-GB" sz="700" b="1" dirty="0" err="1">
                <a:latin typeface="Calibri"/>
              </a:rPr>
              <a:t>Morcar</a:t>
            </a:r>
            <a:r>
              <a:rPr lang="en-GB" sz="700" dirty="0">
                <a:latin typeface="Calibri"/>
              </a:rPr>
              <a:t> and his brother </a:t>
            </a:r>
            <a:r>
              <a:rPr lang="en-GB" sz="700" b="1" dirty="0">
                <a:latin typeface="Calibri"/>
              </a:rPr>
              <a:t>Edwin</a:t>
            </a:r>
            <a:r>
              <a:rPr lang="en-GB" sz="700" dirty="0">
                <a:latin typeface="Calibri"/>
              </a:rPr>
              <a:t> (Earl of Mercia) at</a:t>
            </a:r>
            <a:r>
              <a:rPr lang="en-GB" sz="700" b="1" dirty="0">
                <a:latin typeface="Calibri"/>
              </a:rPr>
              <a:t> Gate Fulford</a:t>
            </a:r>
            <a:r>
              <a:rPr lang="en-GB" sz="700" dirty="0">
                <a:latin typeface="Calibri"/>
              </a:rPr>
              <a:t>.</a:t>
            </a:r>
            <a:r>
              <a:rPr lang="en-GB" sz="700" b="1" dirty="0">
                <a:latin typeface="Calibri"/>
              </a:rPr>
              <a:t> </a:t>
            </a:r>
            <a:r>
              <a:rPr lang="en-GB" sz="700" dirty="0"/>
              <a:t>​​</a:t>
            </a:r>
          </a:p>
          <a:p>
            <a:r>
              <a:rPr lang="en-GB" sz="700" b="1" dirty="0">
                <a:latin typeface="Calibri"/>
              </a:rPr>
              <a:t>The battle was a defeat for </a:t>
            </a:r>
            <a:r>
              <a:rPr lang="en-GB" sz="700" b="1" dirty="0" err="1">
                <a:latin typeface="Calibri"/>
              </a:rPr>
              <a:t>Morcar</a:t>
            </a:r>
            <a:r>
              <a:rPr lang="en-GB" sz="700" b="1" dirty="0">
                <a:latin typeface="Calibri"/>
              </a:rPr>
              <a:t> and Edwin</a:t>
            </a:r>
            <a:r>
              <a:rPr lang="en-GB" sz="700" dirty="0">
                <a:latin typeface="Calibri"/>
              </a:rPr>
              <a:t>. Their mistake was fighting just outside York, rather than within the city walls. </a:t>
            </a:r>
            <a:r>
              <a:rPr lang="en-US" sz="700" dirty="0"/>
              <a:t>​​</a:t>
            </a:r>
          </a:p>
          <a:p>
            <a:r>
              <a:rPr lang="en-GB" sz="700" dirty="0">
                <a:latin typeface="Calibri"/>
              </a:rPr>
              <a:t>Harold heard about the invasion and marched north. He must have been confident that William would not attack the south any time soon ​​</a:t>
            </a:r>
            <a:endParaRPr lang="en-GB" sz="700" dirty="0">
              <a:latin typeface="Calibri"/>
              <a:cs typeface="Calibri"/>
            </a:endParaRPr>
          </a:p>
          <a:p>
            <a:r>
              <a:rPr lang="en-GB" sz="700" dirty="0"/>
              <a:t>​​</a:t>
            </a:r>
          </a:p>
          <a:p>
            <a:r>
              <a:rPr lang="en-GB" sz="700" b="1" dirty="0">
                <a:latin typeface="Calibri"/>
              </a:rPr>
              <a:t>Battle of Stamford bridge</a:t>
            </a:r>
            <a:r>
              <a:rPr lang="en-US" sz="700" dirty="0"/>
              <a:t>​​</a:t>
            </a:r>
          </a:p>
          <a:p>
            <a:r>
              <a:rPr lang="en-GB" sz="700" dirty="0">
                <a:latin typeface="Calibri"/>
              </a:rPr>
              <a:t>Harold surprised Hardrada and Tostig at Stamford Bridge. Both Hardrada and Tostig were killed. </a:t>
            </a:r>
          </a:p>
          <a:p>
            <a:r>
              <a:rPr lang="en-GB" sz="700" b="1" dirty="0">
                <a:latin typeface="Calibri"/>
              </a:rPr>
              <a:t>Harold won</a:t>
            </a:r>
            <a:r>
              <a:rPr lang="en-GB" sz="700" dirty="0">
                <a:latin typeface="Calibri"/>
              </a:rPr>
              <a:t> because: </a:t>
            </a:r>
            <a:r>
              <a:rPr lang="en-US" sz="700" dirty="0"/>
              <a:t>​​</a:t>
            </a:r>
            <a:endParaRPr lang="en-US"/>
          </a:p>
          <a:p>
            <a:pPr marL="171450" indent="-171450">
              <a:buFont typeface="Arial"/>
              <a:buChar char="•"/>
            </a:pPr>
            <a:r>
              <a:rPr lang="en-GB" sz="700" dirty="0">
                <a:latin typeface="Calibri"/>
              </a:rPr>
              <a:t>The Vikings had left their</a:t>
            </a:r>
            <a:endParaRPr lang="en-US" dirty="0"/>
          </a:p>
          <a:p>
            <a:r>
              <a:rPr lang="en-GB" sz="700" dirty="0">
                <a:latin typeface="Calibri"/>
              </a:rPr>
              <a:t>        armour on their ships </a:t>
            </a:r>
            <a:r>
              <a:rPr lang="en-US" sz="700" dirty="0"/>
              <a:t>​​</a:t>
            </a:r>
            <a:endParaRPr lang="en-US"/>
          </a:p>
          <a:p>
            <a:pPr marL="171450" indent="-171450">
              <a:buFont typeface="Arial"/>
              <a:buChar char="•"/>
            </a:pPr>
            <a:r>
              <a:rPr lang="en-GB" sz="700" dirty="0">
                <a:latin typeface="Calibri"/>
              </a:rPr>
              <a:t>He had the element of </a:t>
            </a:r>
          </a:p>
          <a:p>
            <a:r>
              <a:rPr lang="en-GB" sz="700" dirty="0">
                <a:latin typeface="Calibri"/>
              </a:rPr>
              <a:t>        surprise </a:t>
            </a:r>
            <a:r>
              <a:rPr lang="en-US" sz="700" dirty="0"/>
              <a:t>​​</a:t>
            </a:r>
            <a:endParaRPr lang="en-GB" sz="700" dirty="0">
              <a:latin typeface="Calibri"/>
              <a:cs typeface="Calibri"/>
            </a:endParaRPr>
          </a:p>
          <a:p>
            <a:pPr marL="171450" indent="-171450">
              <a:buFont typeface="Arial"/>
              <a:buChar char="•"/>
            </a:pPr>
            <a:r>
              <a:rPr lang="en-GB" sz="700" dirty="0">
                <a:latin typeface="Calibri"/>
              </a:rPr>
              <a:t>Hardrada and Tostig had </a:t>
            </a:r>
            <a:endParaRPr lang="en-GB" sz="700">
              <a:latin typeface="Calibri"/>
            </a:endParaRPr>
          </a:p>
          <a:p>
            <a:r>
              <a:rPr lang="en-GB" sz="700" dirty="0">
                <a:latin typeface="Calibri"/>
              </a:rPr>
              <a:t>        fought at Fulford Gate 5 </a:t>
            </a:r>
          </a:p>
          <a:p>
            <a:r>
              <a:rPr lang="en-GB" sz="700" dirty="0">
                <a:latin typeface="Calibri"/>
              </a:rPr>
              <a:t>        days before </a:t>
            </a:r>
            <a:r>
              <a:rPr lang="en-US" sz="700" dirty="0"/>
              <a:t>​​</a:t>
            </a:r>
            <a:endParaRPr lang="en-GB" sz="700" dirty="0">
              <a:latin typeface="Calibri"/>
              <a:cs typeface="Calibri"/>
            </a:endParaRPr>
          </a:p>
          <a:p>
            <a:pPr marL="171450" indent="-171450">
              <a:buFont typeface="Arial"/>
              <a:buChar char="•"/>
            </a:pPr>
            <a:r>
              <a:rPr lang="en-GB" sz="700" dirty="0">
                <a:latin typeface="Calibri"/>
              </a:rPr>
              <a:t>The Vikings were (wrongly) </a:t>
            </a:r>
          </a:p>
          <a:p>
            <a:r>
              <a:rPr lang="en-GB" sz="700" dirty="0">
                <a:latin typeface="Calibri"/>
              </a:rPr>
              <a:t>        under the impression that </a:t>
            </a:r>
            <a:endParaRPr lang="en-US"/>
          </a:p>
          <a:p>
            <a:r>
              <a:rPr lang="en-GB" sz="700" dirty="0">
                <a:latin typeface="Calibri"/>
              </a:rPr>
              <a:t>        the English hated Harold </a:t>
            </a:r>
            <a:r>
              <a:rPr lang="en-US" sz="700" dirty="0"/>
              <a:t>​​</a:t>
            </a:r>
            <a:endParaRPr lang="en-US" dirty="0"/>
          </a:p>
          <a:p>
            <a:pPr marL="171450" indent="-171450">
              <a:buFont typeface="Arial"/>
              <a:buChar char="•"/>
            </a:pPr>
            <a:r>
              <a:rPr lang="en-GB" sz="700" dirty="0">
                <a:latin typeface="Calibri"/>
              </a:rPr>
              <a:t>Harold’s men broke the </a:t>
            </a:r>
            <a:endParaRPr lang="en-US"/>
          </a:p>
          <a:p>
            <a:r>
              <a:rPr lang="en-GB" sz="700" dirty="0">
                <a:latin typeface="Calibri"/>
              </a:rPr>
              <a:t>        Viking shield wall</a:t>
            </a:r>
            <a:r>
              <a:rPr lang="en-GB" sz="700" dirty="0">
                <a:latin typeface="Calibri"/>
                <a:cs typeface="Calibri"/>
              </a:rPr>
              <a:t>.</a:t>
            </a:r>
            <a:endParaRPr lang="en-US" dirty="0"/>
          </a:p>
        </p:txBody>
      </p:sp>
      <p:sp>
        <p:nvSpPr>
          <p:cNvPr id="29" name="Arrow: Down 28">
            <a:extLst>
              <a:ext uri="{FF2B5EF4-FFF2-40B4-BE49-F238E27FC236}">
                <a16:creationId xmlns="" xmlns:a16="http://schemas.microsoft.com/office/drawing/2014/main" id="{9E282BAA-A9F6-4D3C-812F-519D6C102FC5}"/>
              </a:ext>
            </a:extLst>
          </p:cNvPr>
          <p:cNvSpPr/>
          <p:nvPr/>
        </p:nvSpPr>
        <p:spPr>
          <a:xfrm>
            <a:off x="5826321" y="3092395"/>
            <a:ext cx="260109" cy="2324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Bent 29">
            <a:extLst>
              <a:ext uri="{FF2B5EF4-FFF2-40B4-BE49-F238E27FC236}">
                <a16:creationId xmlns="" xmlns:a16="http://schemas.microsoft.com/office/drawing/2014/main" id="{F6750AE3-ED2D-4BF3-8B7A-9F0280B965C2}"/>
              </a:ext>
            </a:extLst>
          </p:cNvPr>
          <p:cNvSpPr/>
          <p:nvPr/>
        </p:nvSpPr>
        <p:spPr>
          <a:xfrm rot="5400000" flipH="1">
            <a:off x="6345081" y="5913714"/>
            <a:ext cx="533328" cy="11289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Right 30">
            <a:extLst>
              <a:ext uri="{FF2B5EF4-FFF2-40B4-BE49-F238E27FC236}">
                <a16:creationId xmlns="" xmlns:a16="http://schemas.microsoft.com/office/drawing/2014/main" id="{048C6276-62D6-4CF6-B57B-423E2C626840}"/>
              </a:ext>
            </a:extLst>
          </p:cNvPr>
          <p:cNvSpPr/>
          <p:nvPr/>
        </p:nvSpPr>
        <p:spPr>
          <a:xfrm>
            <a:off x="5354764" y="1355489"/>
            <a:ext cx="511398" cy="18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close up of text on a white background&#10;&#10;Description generated with very high confidence">
            <a:extLst>
              <a:ext uri="{FF2B5EF4-FFF2-40B4-BE49-F238E27FC236}">
                <a16:creationId xmlns="" xmlns:a16="http://schemas.microsoft.com/office/drawing/2014/main" id="{40FAAA3B-FC7C-4765-914E-6DE87CD47FF7}"/>
              </a:ext>
            </a:extLst>
          </p:cNvPr>
          <p:cNvPicPr>
            <a:picLocks noChangeAspect="1"/>
          </p:cNvPicPr>
          <p:nvPr/>
        </p:nvPicPr>
        <p:blipFill>
          <a:blip r:embed="rId4"/>
          <a:stretch>
            <a:fillRect/>
          </a:stretch>
        </p:blipFill>
        <p:spPr>
          <a:xfrm>
            <a:off x="7497349" y="4751072"/>
            <a:ext cx="2282686" cy="1991922"/>
          </a:xfrm>
          <a:prstGeom prst="rect">
            <a:avLst/>
          </a:prstGeom>
        </p:spPr>
      </p:pic>
      <p:pic>
        <p:nvPicPr>
          <p:cNvPr id="10" name="Picture 10" descr="A screenshot of a cell phone&#10;&#10;Description generated with very high confidence">
            <a:extLst>
              <a:ext uri="{FF2B5EF4-FFF2-40B4-BE49-F238E27FC236}">
                <a16:creationId xmlns="" xmlns:a16="http://schemas.microsoft.com/office/drawing/2014/main" id="{85D0BC46-65A5-4F4B-97B5-DF44FDF8709F}"/>
              </a:ext>
            </a:extLst>
          </p:cNvPr>
          <p:cNvPicPr>
            <a:picLocks noChangeAspect="1"/>
          </p:cNvPicPr>
          <p:nvPr/>
        </p:nvPicPr>
        <p:blipFill>
          <a:blip r:embed="rId5"/>
          <a:stretch>
            <a:fillRect/>
          </a:stretch>
        </p:blipFill>
        <p:spPr>
          <a:xfrm>
            <a:off x="6205263" y="1690139"/>
            <a:ext cx="2551872" cy="1555635"/>
          </a:xfrm>
          <a:prstGeom prst="rect">
            <a:avLst/>
          </a:prstGeom>
        </p:spPr>
      </p:pic>
      <p:pic>
        <p:nvPicPr>
          <p:cNvPr id="12" name="Picture 13" descr="A screenshot of a cell phone&#10;&#10;Description generated with high confidence">
            <a:extLst>
              <a:ext uri="{FF2B5EF4-FFF2-40B4-BE49-F238E27FC236}">
                <a16:creationId xmlns="" xmlns:a16="http://schemas.microsoft.com/office/drawing/2014/main" id="{0E15AC9B-8438-44EA-91AF-9C43AB86CD77}"/>
              </a:ext>
            </a:extLst>
          </p:cNvPr>
          <p:cNvPicPr>
            <a:picLocks noChangeAspect="1"/>
          </p:cNvPicPr>
          <p:nvPr/>
        </p:nvPicPr>
        <p:blipFill>
          <a:blip r:embed="rId6"/>
          <a:stretch>
            <a:fillRect/>
          </a:stretch>
        </p:blipFill>
        <p:spPr>
          <a:xfrm>
            <a:off x="337037" y="2645973"/>
            <a:ext cx="2205777" cy="1935096"/>
          </a:xfrm>
          <a:prstGeom prst="rect">
            <a:avLst/>
          </a:prstGeom>
        </p:spPr>
      </p:pic>
      <p:pic>
        <p:nvPicPr>
          <p:cNvPr id="17" name="Picture 18" descr="A screenshot of a cell phone&#10;&#10;Description generated with very high confidence">
            <a:extLst>
              <a:ext uri="{FF2B5EF4-FFF2-40B4-BE49-F238E27FC236}">
                <a16:creationId xmlns="" xmlns:a16="http://schemas.microsoft.com/office/drawing/2014/main" id="{8983B5A4-EF92-4B73-8D5A-DD4A70C59996}"/>
              </a:ext>
            </a:extLst>
          </p:cNvPr>
          <p:cNvPicPr>
            <a:picLocks noChangeAspect="1"/>
          </p:cNvPicPr>
          <p:nvPr/>
        </p:nvPicPr>
        <p:blipFill>
          <a:blip r:embed="rId7"/>
          <a:stretch>
            <a:fillRect/>
          </a:stretch>
        </p:blipFill>
        <p:spPr>
          <a:xfrm>
            <a:off x="298581" y="5504276"/>
            <a:ext cx="2344216" cy="1238977"/>
          </a:xfrm>
          <a:prstGeom prst="rect">
            <a:avLst/>
          </a:prstGeom>
        </p:spPr>
      </p:pic>
      <p:pic>
        <p:nvPicPr>
          <p:cNvPr id="20" name="Picture 20" descr="A screenshot of a cell phone&#10;&#10;Description generated with very high confidence">
            <a:extLst>
              <a:ext uri="{FF2B5EF4-FFF2-40B4-BE49-F238E27FC236}">
                <a16:creationId xmlns="" xmlns:a16="http://schemas.microsoft.com/office/drawing/2014/main" id="{78709978-F40F-4D06-8271-4A195298B427}"/>
              </a:ext>
            </a:extLst>
          </p:cNvPr>
          <p:cNvPicPr>
            <a:picLocks noChangeAspect="1"/>
          </p:cNvPicPr>
          <p:nvPr/>
        </p:nvPicPr>
        <p:blipFill>
          <a:blip r:embed="rId8"/>
          <a:stretch>
            <a:fillRect/>
          </a:stretch>
        </p:blipFill>
        <p:spPr>
          <a:xfrm>
            <a:off x="2928902" y="1617867"/>
            <a:ext cx="2744147" cy="18847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49DC570-14CC-4C63-BEA3-485C722DED74}"/>
              </a:ext>
            </a:extLst>
          </p:cNvPr>
          <p:cNvSpPr>
            <a:spLocks noChangeArrowheads="1"/>
          </p:cNvSpPr>
          <p:nvPr/>
        </p:nvSpPr>
        <p:spPr bwMode="auto">
          <a:xfrm>
            <a:off x="94835" y="170050"/>
            <a:ext cx="3628389" cy="2677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kumimoji="0" lang="en-GB" altLang="en-US" sz="700" b="1" i="0" u="none" strike="noStrike" cap="none" normalizeH="0" baseline="0" dirty="0">
                <a:ln>
                  <a:noFill/>
                </a:ln>
                <a:solidFill>
                  <a:srgbClr val="006FC0"/>
                </a:solidFill>
                <a:effectLst/>
                <a:latin typeface="Calibri"/>
                <a:ea typeface="Times New Roman" panose="02020603050405020304" pitchFamily="18" charset="0"/>
                <a:cs typeface="Calibri"/>
              </a:rPr>
              <a:t>The Battle of Hastings – </a:t>
            </a:r>
            <a:r>
              <a:rPr kumimoji="0" lang="en-GB" altLang="en-US" sz="700" b="1" i="1" u="none" strike="noStrike" cap="none" normalizeH="0" baseline="0" dirty="0">
                <a:ln>
                  <a:noFill/>
                </a:ln>
                <a:solidFill>
                  <a:srgbClr val="006FC0"/>
                </a:solidFill>
                <a:effectLst/>
                <a:latin typeface="Calibri"/>
                <a:ea typeface="Times New Roman" panose="02020603050405020304" pitchFamily="18" charset="0"/>
                <a:cs typeface="Calibri"/>
              </a:rPr>
              <a:t>14th October 1066</a:t>
            </a:r>
            <a:r>
              <a:rPr lang="en-GB" altLang="en-US" sz="700" b="1" dirty="0">
                <a:solidFill>
                  <a:srgbClr val="1F3863"/>
                </a:solidFill>
                <a:latin typeface="Calibri"/>
                <a:ea typeface="Times New Roman" panose="02020603050405020304" pitchFamily="18" charset="0"/>
                <a:cs typeface="Calibri"/>
              </a:rPr>
              <a:t> </a:t>
            </a:r>
            <a:endParaRPr lang="en-GB" altLang="en-US" sz="700" b="0" i="0" u="none" strike="noStrike" cap="none" baseline="0">
              <a:solidFill>
                <a:schemeClr val="tx1"/>
              </a:solidFill>
              <a:latin typeface="Calibri"/>
              <a:cs typeface="Calibri"/>
            </a:endParaRPr>
          </a:p>
          <a:p>
            <a:pPr eaLnBrk="0" fontAlgn="base" hangingPunct="0">
              <a:spcBef>
                <a:spcPct val="0"/>
              </a:spcBef>
              <a:spcAft>
                <a:spcPct val="0"/>
              </a:spcAft>
            </a:pP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After leaving York, Harold stopped in London for around 5 days to gather troops. He then continued south and met William at </a:t>
            </a:r>
            <a:r>
              <a:rPr kumimoji="0" lang="en-GB" altLang="en-US" sz="700" b="1" i="0" u="none" strike="noStrike" cap="none" normalizeH="0" baseline="0" dirty="0">
                <a:ln>
                  <a:noFill/>
                </a:ln>
                <a:solidFill>
                  <a:srgbClr val="000000"/>
                </a:solidFill>
                <a:effectLst/>
                <a:latin typeface="Calibri"/>
                <a:ea typeface="Times New Roman" panose="02020603050405020304" pitchFamily="18" charset="0"/>
                <a:cs typeface="Calibri"/>
              </a:rPr>
              <a:t>Senlac Hill, near Hastings</a:t>
            </a: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a:t>
            </a:r>
            <a:r>
              <a:rPr lang="en-GB" altLang="en-US" sz="700" dirty="0">
                <a:solidFill>
                  <a:srgbClr val="000000"/>
                </a:solidFill>
                <a:latin typeface="Calibri"/>
                <a:ea typeface="Times New Roman" panose="02020603050405020304" pitchFamily="18" charset="0"/>
                <a:cs typeface="Calibri"/>
              </a:rPr>
              <a:t>  </a:t>
            </a:r>
            <a:endParaRPr lang="en-GB" altLang="en-US" sz="700" b="0" i="0" u="none" strike="noStrike" cap="none" baseline="0">
              <a:solidFill>
                <a:schemeClr val="tx1"/>
              </a:solidFill>
              <a:latin typeface="Calibri"/>
              <a:cs typeface="Calibri"/>
            </a:endParaRPr>
          </a:p>
          <a:p>
            <a:pPr eaLnBrk="0" fontAlgn="base" hangingPunct="0">
              <a:spcBef>
                <a:spcPct val="0"/>
              </a:spcBef>
              <a:spcAft>
                <a:spcPct val="0"/>
              </a:spcAft>
            </a:pP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The battle began in Harold’s favour, but his strong </a:t>
            </a:r>
            <a:r>
              <a:rPr kumimoji="0" lang="en-GB" altLang="en-US" sz="700" b="1" i="0" u="none" strike="noStrike" cap="none" normalizeH="0" baseline="0" dirty="0">
                <a:ln>
                  <a:noFill/>
                </a:ln>
                <a:solidFill>
                  <a:srgbClr val="000000"/>
                </a:solidFill>
                <a:effectLst/>
                <a:latin typeface="Calibri"/>
                <a:ea typeface="Times New Roman" panose="02020603050405020304" pitchFamily="18" charset="0"/>
                <a:cs typeface="Calibri"/>
              </a:rPr>
              <a:t>shield wall</a:t>
            </a: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 gradually broke down.</a:t>
            </a:r>
            <a:r>
              <a:rPr lang="en-GB" altLang="en-US" sz="700" dirty="0">
                <a:solidFill>
                  <a:srgbClr val="000000"/>
                </a:solidFill>
                <a:latin typeface="Calibri"/>
                <a:ea typeface="Times New Roman" panose="02020603050405020304" pitchFamily="18" charset="0"/>
                <a:cs typeface="Calibri"/>
              </a:rPr>
              <a:t>  </a:t>
            </a:r>
            <a:endParaRPr lang="en-GB" altLang="en-US" sz="700" b="0" i="0" u="none" strike="noStrike" cap="none" baseline="0">
              <a:solidFill>
                <a:schemeClr val="tx1"/>
              </a:solidFill>
              <a:latin typeface="Calibri"/>
              <a:cs typeface="Calibri"/>
            </a:endParaRPr>
          </a:p>
          <a:p>
            <a:pPr eaLnBrk="0" fontAlgn="base" hangingPunct="0">
              <a:spcBef>
                <a:spcPct val="0"/>
              </a:spcBef>
              <a:spcAft>
                <a:spcPct val="0"/>
              </a:spcAft>
            </a:pPr>
            <a:r>
              <a:rPr lang="en-GB" altLang="en-US" sz="700" dirty="0">
                <a:solidFill>
                  <a:srgbClr val="000000"/>
                </a:solidFill>
                <a:latin typeface="Calibri"/>
                <a:ea typeface="Times New Roman" panose="02020603050405020304" pitchFamily="18" charset="0"/>
                <a:cs typeface="Calibri"/>
              </a:rPr>
              <a:t> </a:t>
            </a: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At one point a rumour went round that William had been killed, so he tipped his helmet to show he was still alive.</a:t>
            </a:r>
            <a:r>
              <a:rPr lang="en-GB" altLang="en-US" sz="700" dirty="0">
                <a:solidFill>
                  <a:srgbClr val="000000"/>
                </a:solidFill>
                <a:latin typeface="Calibri"/>
                <a:ea typeface="Times New Roman" panose="02020603050405020304" pitchFamily="18" charset="0"/>
                <a:cs typeface="Calibri"/>
              </a:rPr>
              <a:t> </a:t>
            </a:r>
            <a:endParaRPr lang="en-GB" altLang="en-US" sz="700" b="0" i="0" u="none" strike="noStrike" cap="none" baseline="0">
              <a:solidFill>
                <a:schemeClr val="tx1"/>
              </a:solidFill>
              <a:latin typeface="Calibri"/>
              <a:cs typeface="Calibri"/>
            </a:endParaRPr>
          </a:p>
          <a:p>
            <a:pPr eaLnBrk="0" fontAlgn="base" hangingPunct="0">
              <a:spcBef>
                <a:spcPct val="0"/>
              </a:spcBef>
              <a:spcAft>
                <a:spcPct val="0"/>
              </a:spcAft>
            </a:pP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Harold Godwinson and his brothers </a:t>
            </a:r>
            <a:r>
              <a:rPr kumimoji="0" lang="en-GB" altLang="en-US" sz="700" b="0" i="0" u="none" strike="noStrike" cap="none" normalizeH="0" baseline="0" dirty="0" err="1">
                <a:ln>
                  <a:noFill/>
                </a:ln>
                <a:solidFill>
                  <a:srgbClr val="000000"/>
                </a:solidFill>
                <a:effectLst/>
                <a:latin typeface="Calibri"/>
                <a:ea typeface="Times New Roman" panose="02020603050405020304" pitchFamily="18" charset="0"/>
                <a:cs typeface="Calibri"/>
              </a:rPr>
              <a:t>Gyrth</a:t>
            </a: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 and </a:t>
            </a:r>
            <a:r>
              <a:rPr kumimoji="0" lang="en-GB" altLang="en-US" sz="700" b="0" i="0" u="none" strike="noStrike" cap="none" normalizeH="0" baseline="0" dirty="0" err="1">
                <a:ln>
                  <a:noFill/>
                </a:ln>
                <a:solidFill>
                  <a:srgbClr val="000000"/>
                </a:solidFill>
                <a:effectLst/>
                <a:latin typeface="Calibri"/>
                <a:ea typeface="Times New Roman" panose="02020603050405020304" pitchFamily="18" charset="0"/>
                <a:cs typeface="Calibri"/>
              </a:rPr>
              <a:t>Leofwine</a:t>
            </a: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 held their position on the top of the hill. Eventually they were killed, but their </a:t>
            </a:r>
            <a:r>
              <a:rPr kumimoji="0" lang="en-GB" altLang="en-US" sz="700" b="0" i="0" u="none" strike="noStrike" cap="none" normalizeH="0" baseline="0" dirty="0" err="1">
                <a:ln>
                  <a:noFill/>
                </a:ln>
                <a:solidFill>
                  <a:srgbClr val="000000"/>
                </a:solidFill>
                <a:effectLst/>
                <a:latin typeface="Calibri"/>
                <a:ea typeface="Times New Roman" panose="02020603050405020304" pitchFamily="18" charset="0"/>
                <a:cs typeface="Calibri"/>
              </a:rPr>
              <a:t>housecarls</a:t>
            </a:r>
            <a:r>
              <a:rPr kumimoji="0" lang="en-GB" altLang="en-US" sz="700" b="0" i="0" u="none" strike="noStrike" cap="none" normalizeH="0" baseline="0" dirty="0">
                <a:ln>
                  <a:noFill/>
                </a:ln>
                <a:solidFill>
                  <a:srgbClr val="000000"/>
                </a:solidFill>
                <a:effectLst/>
                <a:latin typeface="Calibri"/>
                <a:ea typeface="Times New Roman" panose="02020603050405020304" pitchFamily="18" charset="0"/>
                <a:cs typeface="Calibri"/>
              </a:rPr>
              <a:t> fought on to the last.</a:t>
            </a:r>
            <a:endParaRPr lang="en-GB" altLang="en-US" sz="1200" dirty="0">
              <a:solidFill>
                <a:srgbClr val="000000"/>
              </a:solidFill>
              <a:latin typeface="Calibri"/>
              <a:ea typeface="Times New Roman" panose="02020603050405020304" pitchFamily="18" charset="0"/>
              <a:cs typeface="Calibri"/>
            </a:endParaRPr>
          </a:p>
          <a:p>
            <a:pPr eaLnBrk="0" fontAlgn="base" hangingPunct="0">
              <a:spcBef>
                <a:spcPct val="0"/>
              </a:spcBef>
              <a:spcAft>
                <a:spcPct val="0"/>
              </a:spcAft>
            </a:pPr>
            <a:endParaRPr lang="en-GB" altLang="en-US" sz="700" b="0" i="0" u="none" strike="noStrike" cap="none" baseline="0" dirty="0">
              <a:solidFill>
                <a:schemeClr val="tx1"/>
              </a:solidFill>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a:p>
            <a:pPr eaLnBrk="0" fontAlgn="base" hangingPunct="0">
              <a:spcBef>
                <a:spcPct val="0"/>
              </a:spcBef>
              <a:spcAft>
                <a:spcPct val="0"/>
              </a:spcAft>
            </a:pPr>
            <a:endParaRPr lang="en-GB" altLang="en-US" sz="700" dirty="0">
              <a:cs typeface="Arial"/>
            </a:endParaRPr>
          </a:p>
        </p:txBody>
      </p:sp>
      <p:sp>
        <p:nvSpPr>
          <p:cNvPr id="2" name="TextBox 1">
            <a:extLst>
              <a:ext uri="{FF2B5EF4-FFF2-40B4-BE49-F238E27FC236}">
                <a16:creationId xmlns="" xmlns:a16="http://schemas.microsoft.com/office/drawing/2014/main" id="{BD8A8597-65C9-4B02-9FA9-0F35A0BA1631}"/>
              </a:ext>
            </a:extLst>
          </p:cNvPr>
          <p:cNvSpPr txBox="1"/>
          <p:nvPr/>
        </p:nvSpPr>
        <p:spPr>
          <a:xfrm>
            <a:off x="24698" y="-4189"/>
            <a:ext cx="3525028" cy="20005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solidFill>
                  <a:srgbClr val="1F3863"/>
                </a:solidFill>
              </a:rPr>
              <a:t>The Norman Invasion</a:t>
            </a:r>
            <a:endParaRPr lang="en-US" sz="1100" dirty="0"/>
          </a:p>
        </p:txBody>
      </p:sp>
      <p:sp>
        <p:nvSpPr>
          <p:cNvPr id="10" name="Rectangle 9">
            <a:extLst>
              <a:ext uri="{FF2B5EF4-FFF2-40B4-BE49-F238E27FC236}">
                <a16:creationId xmlns="" xmlns:a16="http://schemas.microsoft.com/office/drawing/2014/main" id="{F728CF94-BEBB-42BF-BD91-81D6A9C08732}"/>
              </a:ext>
            </a:extLst>
          </p:cNvPr>
          <p:cNvSpPr/>
          <p:nvPr/>
        </p:nvSpPr>
        <p:spPr>
          <a:xfrm>
            <a:off x="3320662" y="2633088"/>
            <a:ext cx="181047" cy="111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BC4CC91-5F01-4321-BEF0-9532C3B0C912}"/>
              </a:ext>
            </a:extLst>
          </p:cNvPr>
          <p:cNvSpPr txBox="1"/>
          <p:nvPr/>
        </p:nvSpPr>
        <p:spPr>
          <a:xfrm>
            <a:off x="94995" y="2884662"/>
            <a:ext cx="3623334" cy="1384995"/>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1" dirty="0"/>
              <a:t>Anglo-Saxon England and Norman Invasion: A Summary</a:t>
            </a:r>
          </a:p>
          <a:p>
            <a:endParaRPr lang="en-US" sz="700" b="1"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p:txBody>
      </p:sp>
      <p:sp>
        <p:nvSpPr>
          <p:cNvPr id="14" name="TextBox 13">
            <a:extLst>
              <a:ext uri="{FF2B5EF4-FFF2-40B4-BE49-F238E27FC236}">
                <a16:creationId xmlns="" xmlns:a16="http://schemas.microsoft.com/office/drawing/2014/main" id="{BAAD7495-FF18-48BA-A6A8-4DB2F38F0E99}"/>
              </a:ext>
            </a:extLst>
          </p:cNvPr>
          <p:cNvSpPr txBox="1"/>
          <p:nvPr/>
        </p:nvSpPr>
        <p:spPr>
          <a:xfrm>
            <a:off x="95250" y="4318000"/>
            <a:ext cx="3625850" cy="2262158"/>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dirty="0">
                <a:latin typeface="Calibri"/>
              </a:rPr>
              <a:t>What happened after Hastings?</a:t>
            </a:r>
            <a:r>
              <a:rPr lang="en-GB" sz="700" b="1" dirty="0">
                <a:latin typeface="Calibri"/>
              </a:rPr>
              <a:t> </a:t>
            </a:r>
            <a:r>
              <a:rPr lang="en-US" sz="700" dirty="0">
                <a:latin typeface="Calibri"/>
              </a:rPr>
              <a:t>​</a:t>
            </a:r>
            <a:endParaRPr lang="en-US" sz="700" dirty="0"/>
          </a:p>
          <a:p>
            <a:r>
              <a:rPr lang="en-GB" sz="700" dirty="0">
                <a:latin typeface="Calibri"/>
              </a:rPr>
              <a:t>​</a:t>
            </a:r>
            <a:endParaRPr lang="en-GB" sz="700" dirty="0"/>
          </a:p>
          <a:p>
            <a:r>
              <a:rPr lang="en-GB" sz="700" b="1" dirty="0">
                <a:latin typeface="Calibri"/>
              </a:rPr>
              <a:t>1. The Submission of the Earls, 1066 </a:t>
            </a:r>
            <a:r>
              <a:rPr lang="en-GB" sz="700" dirty="0">
                <a:latin typeface="Calibri"/>
                <a:cs typeface="Calibri"/>
              </a:rPr>
              <a:t>​</a:t>
            </a:r>
          </a:p>
          <a:p>
            <a:r>
              <a:rPr lang="en-GB" sz="700" dirty="0">
                <a:latin typeface="Calibri"/>
              </a:rPr>
              <a:t>The Witan elected </a:t>
            </a:r>
            <a:r>
              <a:rPr lang="en-GB" sz="700" b="1" dirty="0">
                <a:latin typeface="Calibri"/>
              </a:rPr>
              <a:t>Edgar </a:t>
            </a:r>
            <a:r>
              <a:rPr lang="en-GB" sz="700" b="1" dirty="0" err="1">
                <a:latin typeface="Calibri"/>
              </a:rPr>
              <a:t>Aethling</a:t>
            </a:r>
            <a:r>
              <a:rPr lang="en-GB" sz="700" dirty="0">
                <a:latin typeface="Calibri"/>
              </a:rPr>
              <a:t> as king.  ​</a:t>
            </a:r>
            <a:endParaRPr lang="en-GB" sz="700" dirty="0">
              <a:latin typeface="Calibri"/>
              <a:cs typeface="Calibri"/>
            </a:endParaRPr>
          </a:p>
          <a:p>
            <a:r>
              <a:rPr lang="en-GB" sz="700" dirty="0">
                <a:latin typeface="Calibri"/>
              </a:rPr>
              <a:t>William sent troops to seize </a:t>
            </a:r>
            <a:r>
              <a:rPr lang="en-GB" sz="700" b="1" dirty="0">
                <a:latin typeface="Calibri"/>
              </a:rPr>
              <a:t>Winchester</a:t>
            </a:r>
            <a:r>
              <a:rPr lang="en-GB" sz="700" dirty="0">
                <a:latin typeface="Calibri"/>
              </a:rPr>
              <a:t> and marched towards London. He needed control of the south coast to get supplies over from Normandy. The Normans forced people to submit by destroying homes and farms as they went.  However, William and many of his troops fell ill at Dover. </a:t>
            </a:r>
            <a:r>
              <a:rPr lang="en-US" sz="700" dirty="0">
                <a:latin typeface="Calibri"/>
                <a:cs typeface="Calibri"/>
              </a:rPr>
              <a:t>​ </a:t>
            </a:r>
            <a:r>
              <a:rPr lang="en-GB" sz="700" dirty="0">
                <a:latin typeface="Calibri"/>
                <a:cs typeface="Calibri"/>
              </a:rPr>
              <a:t>At </a:t>
            </a:r>
            <a:r>
              <a:rPr lang="en-GB" sz="700" b="1" dirty="0" err="1">
                <a:latin typeface="Calibri"/>
                <a:cs typeface="Calibri"/>
              </a:rPr>
              <a:t>Berkhamstead</a:t>
            </a:r>
            <a:r>
              <a:rPr lang="en-GB" sz="700" dirty="0">
                <a:latin typeface="Calibri"/>
                <a:cs typeface="Calibri"/>
              </a:rPr>
              <a:t> (near London) Edgar, archbishops </a:t>
            </a:r>
            <a:r>
              <a:rPr lang="en-GB" sz="700" dirty="0" err="1">
                <a:latin typeface="Calibri"/>
                <a:cs typeface="Calibri"/>
              </a:rPr>
              <a:t>Ealdred</a:t>
            </a:r>
            <a:r>
              <a:rPr lang="en-GB" sz="700" dirty="0">
                <a:latin typeface="Calibri"/>
                <a:cs typeface="Calibri"/>
              </a:rPr>
              <a:t> and </a:t>
            </a:r>
            <a:r>
              <a:rPr lang="en-GB" sz="700" dirty="0" err="1">
                <a:latin typeface="Calibri"/>
                <a:cs typeface="Calibri"/>
              </a:rPr>
              <a:t>Stigand</a:t>
            </a:r>
            <a:r>
              <a:rPr lang="en-GB" sz="700" dirty="0">
                <a:latin typeface="Calibri"/>
                <a:cs typeface="Calibri"/>
              </a:rPr>
              <a:t>, Edwin and </a:t>
            </a:r>
            <a:r>
              <a:rPr lang="en-GB" sz="700" dirty="0" err="1">
                <a:latin typeface="Calibri"/>
                <a:cs typeface="Calibri"/>
              </a:rPr>
              <a:t>Morcar</a:t>
            </a:r>
            <a:r>
              <a:rPr lang="en-GB" sz="700" dirty="0">
                <a:latin typeface="Calibri"/>
                <a:cs typeface="Calibri"/>
              </a:rPr>
              <a:t> </a:t>
            </a:r>
            <a:r>
              <a:rPr lang="en-GB" sz="700" b="1" dirty="0">
                <a:latin typeface="Calibri"/>
                <a:cs typeface="Calibri"/>
              </a:rPr>
              <a:t>submitted</a:t>
            </a:r>
            <a:r>
              <a:rPr lang="en-GB" sz="700" dirty="0">
                <a:latin typeface="Calibri"/>
                <a:cs typeface="Calibri"/>
              </a:rPr>
              <a:t> to William. They swore an oath to obey him. </a:t>
            </a:r>
            <a:endParaRPr lang="en-US" sz="900" dirty="0">
              <a:latin typeface="Calibri"/>
              <a:cs typeface="Calibri"/>
            </a:endParaRPr>
          </a:p>
          <a:p>
            <a:endParaRPr lang="en-GB" sz="700" dirty="0">
              <a:latin typeface="Calibri"/>
              <a:cs typeface="Calibri"/>
            </a:endParaRPr>
          </a:p>
          <a:p>
            <a:endParaRPr lang="en-GB" dirty="0">
              <a:latin typeface="Calibri"/>
              <a:cs typeface="Calibri"/>
            </a:endParaRPr>
          </a:p>
          <a:p>
            <a:r>
              <a:rPr lang="en-GB" dirty="0">
                <a:latin typeface="Calibri"/>
              </a:rPr>
              <a:t>​</a:t>
            </a:r>
            <a:endParaRPr lang="en-GB" dirty="0"/>
          </a:p>
          <a:p>
            <a:r>
              <a:rPr lang="en-GB" dirty="0">
                <a:latin typeface="Calibri"/>
              </a:rPr>
              <a:t>​</a:t>
            </a:r>
            <a:endParaRPr lang="en-GB" dirty="0"/>
          </a:p>
          <a:p>
            <a:r>
              <a:rPr lang="en-GB" dirty="0">
                <a:latin typeface="Calibri"/>
              </a:rPr>
              <a:t>​</a:t>
            </a:r>
            <a:endParaRPr lang="en-GB" dirty="0"/>
          </a:p>
          <a:p>
            <a:r>
              <a:rPr lang="en-GB" dirty="0">
                <a:latin typeface="Calibri"/>
              </a:rPr>
              <a:t>​</a:t>
            </a:r>
            <a:endParaRPr lang="en-GB" dirty="0"/>
          </a:p>
        </p:txBody>
      </p:sp>
      <p:sp>
        <p:nvSpPr>
          <p:cNvPr id="20" name="TextBox 19">
            <a:extLst>
              <a:ext uri="{FF2B5EF4-FFF2-40B4-BE49-F238E27FC236}">
                <a16:creationId xmlns="" xmlns:a16="http://schemas.microsoft.com/office/drawing/2014/main" id="{7B55EC7A-F8AF-4102-A5FC-E5120E918429}"/>
              </a:ext>
            </a:extLst>
          </p:cNvPr>
          <p:cNvSpPr txBox="1"/>
          <p:nvPr/>
        </p:nvSpPr>
        <p:spPr>
          <a:xfrm>
            <a:off x="3765549" y="95250"/>
            <a:ext cx="3054350" cy="6032421"/>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dirty="0">
                <a:latin typeface="Calibri"/>
              </a:rPr>
              <a:t>What happened after Hastings?</a:t>
            </a:r>
            <a:r>
              <a:rPr lang="en-GB" sz="700" b="1" dirty="0">
                <a:latin typeface="Calibri"/>
              </a:rPr>
              <a:t> </a:t>
            </a:r>
            <a:r>
              <a:rPr lang="en-US" sz="700" dirty="0">
                <a:latin typeface="Calibri"/>
              </a:rPr>
              <a:t>​</a:t>
            </a:r>
            <a:endParaRPr lang="en-US" sz="700" dirty="0"/>
          </a:p>
          <a:p>
            <a:r>
              <a:rPr lang="en-GB" sz="700" dirty="0">
                <a:latin typeface="Calibri"/>
              </a:rPr>
              <a:t>​</a:t>
            </a:r>
            <a:endParaRPr lang="en-GB" sz="700" dirty="0"/>
          </a:p>
          <a:p>
            <a:pPr>
              <a:spcBef>
                <a:spcPct val="0"/>
              </a:spcBef>
              <a:spcAft>
                <a:spcPct val="0"/>
              </a:spcAft>
            </a:pPr>
            <a:r>
              <a:rPr lang="en-GB" sz="700" b="1" dirty="0">
                <a:latin typeface="Calibri"/>
                <a:cs typeface="Calibri"/>
              </a:rPr>
              <a:t>2. Establishing Control </a:t>
            </a:r>
            <a:endParaRPr lang="en-GB" sz="700" dirty="0">
              <a:latin typeface="Calibri"/>
              <a:cs typeface="Calibri"/>
            </a:endParaRPr>
          </a:p>
          <a:p>
            <a:pPr>
              <a:spcBef>
                <a:spcPct val="0"/>
              </a:spcBef>
              <a:spcAft>
                <a:spcPct val="0"/>
              </a:spcAft>
            </a:pPr>
            <a:r>
              <a:rPr lang="en-GB" sz="700" dirty="0">
                <a:latin typeface="Calibri"/>
                <a:cs typeface="Calibri"/>
              </a:rPr>
              <a:t>William was crowned on </a:t>
            </a:r>
            <a:r>
              <a:rPr lang="en-GB" sz="700" b="1" dirty="0">
                <a:latin typeface="Calibri"/>
                <a:cs typeface="Calibri"/>
              </a:rPr>
              <a:t>Christmas Day 1066</a:t>
            </a:r>
            <a:r>
              <a:rPr lang="en-GB" sz="700" dirty="0">
                <a:latin typeface="Calibri"/>
                <a:cs typeface="Calibri"/>
              </a:rPr>
              <a:t>. He swore an oath that he would rule England like the best Anglo-Saxon kings had, if the English would be loyal to him. </a:t>
            </a:r>
          </a:p>
          <a:p>
            <a:pPr>
              <a:spcBef>
                <a:spcPct val="0"/>
              </a:spcBef>
              <a:spcAft>
                <a:spcPct val="0"/>
              </a:spcAft>
            </a:pPr>
            <a:endParaRPr lang="en-GB" sz="700" dirty="0">
              <a:latin typeface="Calibri"/>
              <a:cs typeface="Calibri"/>
            </a:endParaRPr>
          </a:p>
          <a:p>
            <a:pPr>
              <a:spcBef>
                <a:spcPct val="0"/>
              </a:spcBef>
              <a:spcAft>
                <a:spcPct val="0"/>
              </a:spcAft>
            </a:pPr>
            <a:r>
              <a:rPr lang="en-GB" sz="700" b="1" dirty="0">
                <a:latin typeface="Calibri"/>
                <a:cs typeface="Calibri"/>
              </a:rPr>
              <a:t>Rewarding Followers</a:t>
            </a:r>
            <a:endParaRPr lang="en-US" sz="700" dirty="0">
              <a:latin typeface="Calibri"/>
              <a:cs typeface="Calibri"/>
            </a:endParaRPr>
          </a:p>
          <a:p>
            <a:pPr>
              <a:spcBef>
                <a:spcPct val="0"/>
              </a:spcBef>
              <a:spcAft>
                <a:spcPct val="0"/>
              </a:spcAft>
            </a:pPr>
            <a:r>
              <a:rPr lang="en-GB" sz="700" dirty="0">
                <a:latin typeface="Calibri"/>
                <a:cs typeface="Calibri"/>
              </a:rPr>
              <a:t>William had promised land and money to the people who had helped him invade. </a:t>
            </a:r>
          </a:p>
          <a:p>
            <a:pPr marL="285750" lvl="1" indent="-285750">
              <a:spcBef>
                <a:spcPct val="0"/>
              </a:spcBef>
              <a:spcAft>
                <a:spcPct val="0"/>
              </a:spcAft>
              <a:buChar char="•"/>
            </a:pPr>
            <a:r>
              <a:rPr lang="en-GB" sz="700" b="1" dirty="0">
                <a:latin typeface="Calibri"/>
                <a:cs typeface="Calibri"/>
              </a:rPr>
              <a:t>He sent rich gifts</a:t>
            </a:r>
            <a:r>
              <a:rPr lang="en-GB" sz="700" dirty="0">
                <a:latin typeface="Calibri"/>
                <a:cs typeface="Calibri"/>
              </a:rPr>
              <a:t> to the pope and Church supporters in Normandy. </a:t>
            </a:r>
            <a:endParaRPr lang="en-GB"/>
          </a:p>
          <a:p>
            <a:pPr marL="285750" indent="-285750">
              <a:spcBef>
                <a:spcPct val="0"/>
              </a:spcBef>
              <a:spcAft>
                <a:spcPct val="0"/>
              </a:spcAft>
              <a:buChar char="•"/>
            </a:pPr>
            <a:r>
              <a:rPr lang="en-GB" sz="700" b="1" dirty="0">
                <a:latin typeface="Calibri"/>
                <a:cs typeface="Calibri"/>
              </a:rPr>
              <a:t>He introduced a heavy geld tax</a:t>
            </a:r>
            <a:r>
              <a:rPr lang="en-GB" sz="700" dirty="0">
                <a:latin typeface="Calibri"/>
                <a:cs typeface="Calibri"/>
              </a:rPr>
              <a:t> to raise money to pay mercenaries (fighters hired from other countries). </a:t>
            </a:r>
          </a:p>
          <a:p>
            <a:pPr marL="285750" indent="-285750">
              <a:spcBef>
                <a:spcPct val="0"/>
              </a:spcBef>
              <a:spcAft>
                <a:spcPct val="0"/>
              </a:spcAft>
              <a:buChar char="•"/>
            </a:pPr>
            <a:r>
              <a:rPr lang="en-GB" sz="700" b="1" dirty="0">
                <a:latin typeface="Calibri"/>
                <a:cs typeface="Calibri"/>
              </a:rPr>
              <a:t>He gave land</a:t>
            </a:r>
            <a:r>
              <a:rPr lang="en-GB" sz="700" dirty="0">
                <a:latin typeface="Calibri"/>
                <a:cs typeface="Calibri"/>
              </a:rPr>
              <a:t> to family members and advisers. His half-brother, </a:t>
            </a:r>
            <a:r>
              <a:rPr lang="en-GB" sz="700" err="1">
                <a:latin typeface="Calibri"/>
                <a:cs typeface="Calibri"/>
              </a:rPr>
              <a:t>Odo</a:t>
            </a:r>
            <a:r>
              <a:rPr lang="en-GB" sz="700" dirty="0">
                <a:latin typeface="Calibri"/>
                <a:cs typeface="Calibri"/>
              </a:rPr>
              <a:t>, Bishop of Bayeux, was given all of Kent. </a:t>
            </a:r>
            <a:r>
              <a:rPr lang="en-GB" sz="700" b="1" err="1">
                <a:latin typeface="Calibri"/>
                <a:cs typeface="Calibri"/>
              </a:rPr>
              <a:t>Gospatric</a:t>
            </a:r>
            <a:r>
              <a:rPr lang="en-GB" sz="700" b="1" dirty="0">
                <a:latin typeface="Calibri"/>
                <a:cs typeface="Calibri"/>
              </a:rPr>
              <a:t> </a:t>
            </a:r>
            <a:r>
              <a:rPr lang="en-GB" sz="700" dirty="0">
                <a:latin typeface="Calibri"/>
                <a:cs typeface="Calibri"/>
              </a:rPr>
              <a:t>was made Earl of north Northumbria.</a:t>
            </a:r>
            <a:endParaRPr lang="en-US" sz="700">
              <a:latin typeface="Calibri"/>
              <a:cs typeface="Calibri"/>
            </a:endParaRPr>
          </a:p>
          <a:p>
            <a:pPr>
              <a:spcBef>
                <a:spcPct val="0"/>
              </a:spcBef>
              <a:spcAft>
                <a:spcPct val="0"/>
              </a:spcAft>
            </a:pPr>
            <a:endParaRPr lang="en-GB" sz="700" dirty="0">
              <a:latin typeface="Calibri"/>
              <a:cs typeface="Calibri"/>
            </a:endParaRPr>
          </a:p>
          <a:p>
            <a:r>
              <a:rPr lang="en-GB" sz="700" b="1" dirty="0">
                <a:latin typeface="Calibri"/>
                <a:cs typeface="Calibri"/>
              </a:rPr>
              <a:t>Rewarding Anglo-Saxons </a:t>
            </a:r>
            <a:endParaRPr lang="en-GB" sz="700">
              <a:latin typeface="Calibri"/>
              <a:cs typeface="Calibri"/>
            </a:endParaRPr>
          </a:p>
          <a:p>
            <a:pPr>
              <a:spcAft>
                <a:spcPts val="200"/>
              </a:spcAft>
            </a:pPr>
            <a:r>
              <a:rPr lang="en-GB" sz="700" dirty="0">
                <a:latin typeface="Calibri"/>
                <a:cs typeface="Calibri"/>
              </a:rPr>
              <a:t>William wanted a trouble-free takeover. </a:t>
            </a:r>
            <a:endParaRPr lang="en-US" sz="700" dirty="0">
              <a:latin typeface="Calibri"/>
              <a:cs typeface="Calibri"/>
            </a:endParaRPr>
          </a:p>
          <a:p>
            <a:pPr marL="285750" indent="-285750">
              <a:spcAft>
                <a:spcPts val="200"/>
              </a:spcAft>
              <a:buChar char="•"/>
            </a:pPr>
            <a:r>
              <a:rPr lang="en-GB" sz="700" dirty="0">
                <a:latin typeface="Calibri"/>
                <a:cs typeface="Calibri"/>
              </a:rPr>
              <a:t>Earls like Edwin and </a:t>
            </a:r>
            <a:r>
              <a:rPr lang="en-GB" sz="700" err="1">
                <a:latin typeface="Calibri"/>
                <a:cs typeface="Calibri"/>
              </a:rPr>
              <a:t>Morcar</a:t>
            </a:r>
            <a:r>
              <a:rPr lang="en-GB" sz="700" dirty="0">
                <a:latin typeface="Calibri"/>
                <a:cs typeface="Calibri"/>
              </a:rPr>
              <a:t> kept their earldoms. </a:t>
            </a:r>
            <a:endParaRPr lang="en-US" sz="700">
              <a:latin typeface="Calibri"/>
              <a:cs typeface="Calibri"/>
            </a:endParaRPr>
          </a:p>
          <a:p>
            <a:pPr marL="285750" indent="-285750">
              <a:spcAft>
                <a:spcPts val="200"/>
              </a:spcAft>
              <a:buChar char="•"/>
            </a:pPr>
            <a:r>
              <a:rPr lang="en-GB" sz="700" dirty="0">
                <a:latin typeface="Calibri"/>
                <a:cs typeface="Calibri"/>
              </a:rPr>
              <a:t>Archbishops like </a:t>
            </a:r>
            <a:r>
              <a:rPr lang="en-GB" sz="700" err="1">
                <a:latin typeface="Calibri"/>
                <a:cs typeface="Calibri"/>
              </a:rPr>
              <a:t>Ealdred</a:t>
            </a:r>
            <a:r>
              <a:rPr lang="en-GB" sz="700" dirty="0">
                <a:latin typeface="Calibri"/>
                <a:cs typeface="Calibri"/>
              </a:rPr>
              <a:t> (York) and </a:t>
            </a:r>
            <a:r>
              <a:rPr lang="en-GB" sz="700" err="1">
                <a:latin typeface="Calibri"/>
                <a:cs typeface="Calibri"/>
              </a:rPr>
              <a:t>Stigand</a:t>
            </a:r>
            <a:r>
              <a:rPr lang="en-GB" sz="700" dirty="0">
                <a:latin typeface="Calibri"/>
                <a:cs typeface="Calibri"/>
              </a:rPr>
              <a:t> (Canterbury) kept their positions. </a:t>
            </a:r>
            <a:endParaRPr lang="en-US" sz="700">
              <a:latin typeface="Calibri"/>
              <a:cs typeface="Calibri"/>
            </a:endParaRPr>
          </a:p>
          <a:p>
            <a:pPr marL="285750" indent="-285750">
              <a:buChar char="•"/>
            </a:pPr>
            <a:r>
              <a:rPr lang="en-GB" sz="700" dirty="0">
                <a:latin typeface="Calibri"/>
                <a:cs typeface="Calibri"/>
              </a:rPr>
              <a:t>He promised that Edwin could marry his daughter.</a:t>
            </a:r>
            <a:endParaRPr lang="en-US" sz="700" dirty="0">
              <a:latin typeface="Calibri"/>
              <a:cs typeface="Calibri"/>
            </a:endParaRPr>
          </a:p>
          <a:p>
            <a:pPr marL="285750" indent="-285750">
              <a:buChar char="•"/>
            </a:pPr>
            <a:endParaRPr lang="en-GB" sz="700" dirty="0">
              <a:latin typeface="Calibri"/>
              <a:cs typeface="Calibri"/>
            </a:endParaRPr>
          </a:p>
          <a:p>
            <a:pPr>
              <a:spcBef>
                <a:spcPct val="0"/>
              </a:spcBef>
              <a:spcAft>
                <a:spcPct val="0"/>
              </a:spcAft>
            </a:pPr>
            <a:r>
              <a:rPr lang="en-GB" sz="700" b="1" dirty="0">
                <a:latin typeface="Calibri"/>
                <a:cs typeface="Calibri"/>
              </a:rPr>
              <a:t>3. Establishing Control of the Borderlands </a:t>
            </a:r>
            <a:endParaRPr lang="en-US" sz="700" dirty="0">
              <a:latin typeface="Calibri"/>
              <a:cs typeface="Calibri"/>
            </a:endParaRPr>
          </a:p>
          <a:p>
            <a:pPr>
              <a:spcBef>
                <a:spcPct val="0"/>
              </a:spcBef>
              <a:spcAft>
                <a:spcPct val="0"/>
              </a:spcAft>
            </a:pPr>
            <a:r>
              <a:rPr lang="en-GB" sz="700" dirty="0">
                <a:latin typeface="Calibri"/>
                <a:cs typeface="Calibri"/>
              </a:rPr>
              <a:t>William wanted to make the border between England and Wales more secure. </a:t>
            </a:r>
          </a:p>
          <a:p>
            <a:pPr>
              <a:spcBef>
                <a:spcPct val="0"/>
              </a:spcBef>
              <a:spcAft>
                <a:spcPct val="0"/>
              </a:spcAft>
            </a:pPr>
            <a:r>
              <a:rPr lang="en-GB" sz="700" dirty="0">
                <a:latin typeface="Calibri"/>
                <a:cs typeface="Calibri"/>
              </a:rPr>
              <a:t>He established the </a:t>
            </a:r>
            <a:r>
              <a:rPr lang="en-GB" sz="700" b="1" dirty="0">
                <a:latin typeface="Calibri"/>
                <a:cs typeface="Calibri"/>
              </a:rPr>
              <a:t>Marcher earldoms</a:t>
            </a:r>
            <a:r>
              <a:rPr lang="en-GB" sz="700" dirty="0">
                <a:latin typeface="Calibri"/>
                <a:cs typeface="Calibri"/>
              </a:rPr>
              <a:t> – three new earldoms centred on </a:t>
            </a:r>
            <a:r>
              <a:rPr lang="en-GB" sz="700" b="1" dirty="0">
                <a:latin typeface="Calibri"/>
                <a:cs typeface="Calibri"/>
              </a:rPr>
              <a:t>Hereford</a:t>
            </a:r>
            <a:r>
              <a:rPr lang="en-GB" sz="700" dirty="0">
                <a:latin typeface="Calibri"/>
                <a:cs typeface="Calibri"/>
              </a:rPr>
              <a:t>, </a:t>
            </a:r>
            <a:r>
              <a:rPr lang="en-GB" sz="700" b="1" dirty="0">
                <a:latin typeface="Calibri"/>
                <a:cs typeface="Calibri"/>
              </a:rPr>
              <a:t>Shrewsbury</a:t>
            </a:r>
            <a:r>
              <a:rPr lang="en-GB" sz="700" dirty="0">
                <a:latin typeface="Calibri"/>
                <a:cs typeface="Calibri"/>
              </a:rPr>
              <a:t> and </a:t>
            </a:r>
            <a:r>
              <a:rPr lang="en-GB" sz="700" b="1" dirty="0">
                <a:latin typeface="Calibri"/>
                <a:cs typeface="Calibri"/>
              </a:rPr>
              <a:t>Chester</a:t>
            </a:r>
            <a:r>
              <a:rPr lang="en-GB" sz="700" dirty="0">
                <a:latin typeface="Calibri"/>
                <a:cs typeface="Calibri"/>
              </a:rPr>
              <a:t>. (</a:t>
            </a:r>
            <a:r>
              <a:rPr lang="en-GB" sz="700" i="1" dirty="0">
                <a:latin typeface="Calibri"/>
                <a:cs typeface="Calibri"/>
              </a:rPr>
              <a:t>March was an Anglo-Saxon term for border</a:t>
            </a:r>
            <a:r>
              <a:rPr lang="en-GB" sz="700" dirty="0">
                <a:latin typeface="Calibri"/>
                <a:cs typeface="Calibri"/>
              </a:rPr>
              <a:t>). </a:t>
            </a:r>
          </a:p>
          <a:p>
            <a:pPr>
              <a:spcBef>
                <a:spcPct val="0"/>
              </a:spcBef>
              <a:spcAft>
                <a:spcPct val="0"/>
              </a:spcAft>
            </a:pPr>
            <a:r>
              <a:rPr lang="en-GB" sz="700" dirty="0">
                <a:latin typeface="Calibri"/>
                <a:cs typeface="Calibri"/>
              </a:rPr>
              <a:t>All three earldoms were given as </a:t>
            </a:r>
            <a:r>
              <a:rPr lang="en-GB" sz="700" b="1" dirty="0">
                <a:latin typeface="Calibri"/>
                <a:cs typeface="Calibri"/>
              </a:rPr>
              <a:t>rewards</a:t>
            </a:r>
            <a:r>
              <a:rPr lang="en-GB" sz="700" dirty="0">
                <a:latin typeface="Calibri"/>
                <a:cs typeface="Calibri"/>
              </a:rPr>
              <a:t> to people who had been loyal to William. </a:t>
            </a:r>
            <a:endParaRPr lang="en-US"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r>
              <a:rPr lang="en-GB" sz="700" dirty="0">
                <a:latin typeface="Calibri"/>
                <a:cs typeface="Calibri"/>
              </a:rPr>
              <a:t>The Marcher Earldoms (Marcher Lordships) were different to other earldoms:</a:t>
            </a: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endParaRPr lang="en-GB" sz="700" dirty="0">
              <a:latin typeface="Calibri"/>
              <a:cs typeface="Calibri"/>
            </a:endParaRPr>
          </a:p>
          <a:p>
            <a:endParaRPr lang="en-US" sz="900" dirty="0"/>
          </a:p>
          <a:p>
            <a:endParaRPr lang="en-GB" dirty="0">
              <a:latin typeface="Calibri"/>
              <a:cs typeface="Calibri"/>
            </a:endParaRPr>
          </a:p>
          <a:p>
            <a:r>
              <a:rPr lang="en-GB" dirty="0">
                <a:latin typeface="Calibri"/>
              </a:rPr>
              <a:t>​</a:t>
            </a:r>
            <a:endParaRPr lang="en-GB" dirty="0"/>
          </a:p>
          <a:p>
            <a:r>
              <a:rPr lang="en-GB" dirty="0">
                <a:latin typeface="Calibri"/>
              </a:rPr>
              <a:t>​</a:t>
            </a:r>
            <a:endParaRPr lang="en-GB" dirty="0"/>
          </a:p>
          <a:p>
            <a:endParaRPr lang="en-GB" dirty="0"/>
          </a:p>
          <a:p>
            <a:endParaRPr lang="en-GB" sz="700" dirty="0">
              <a:latin typeface="Calibri"/>
              <a:cs typeface="Calibri"/>
            </a:endParaRPr>
          </a:p>
          <a:p>
            <a:r>
              <a:rPr lang="en-GB" sz="700" dirty="0">
                <a:latin typeface="Calibri"/>
                <a:cs typeface="Calibri"/>
              </a:rPr>
              <a:t>These features meant the king and earls could </a:t>
            </a:r>
            <a:r>
              <a:rPr lang="en-GB" sz="700" b="1" dirty="0">
                <a:latin typeface="Calibri"/>
                <a:cs typeface="Calibri"/>
              </a:rPr>
              <a:t>control</a:t>
            </a:r>
            <a:r>
              <a:rPr lang="en-GB" sz="700" dirty="0">
                <a:latin typeface="Calibri"/>
                <a:cs typeface="Calibri"/>
              </a:rPr>
              <a:t> the border areas and quickly </a:t>
            </a:r>
            <a:r>
              <a:rPr lang="en-GB" sz="700" b="1" dirty="0">
                <a:latin typeface="Calibri"/>
                <a:cs typeface="Calibri"/>
              </a:rPr>
              <a:t>put down any unrest</a:t>
            </a:r>
            <a:r>
              <a:rPr lang="en-GB" sz="700" dirty="0">
                <a:latin typeface="Calibri"/>
                <a:cs typeface="Calibri"/>
              </a:rPr>
              <a:t>. The special rights also attracted people from Normandy to come and settle the regions (</a:t>
            </a:r>
            <a:r>
              <a:rPr lang="en-GB" sz="700" b="1" dirty="0">
                <a:latin typeface="Calibri"/>
                <a:cs typeface="Calibri"/>
              </a:rPr>
              <a:t>colonisation</a:t>
            </a:r>
            <a:r>
              <a:rPr lang="en-GB" sz="700" dirty="0">
                <a:latin typeface="Calibri"/>
                <a:cs typeface="Calibri"/>
              </a:rPr>
              <a:t>). </a:t>
            </a:r>
            <a:endParaRPr lang="en-GB"/>
          </a:p>
        </p:txBody>
      </p:sp>
      <p:sp>
        <p:nvSpPr>
          <p:cNvPr id="23" name="TextBox 22">
            <a:extLst>
              <a:ext uri="{FF2B5EF4-FFF2-40B4-BE49-F238E27FC236}">
                <a16:creationId xmlns="" xmlns:a16="http://schemas.microsoft.com/office/drawing/2014/main" id="{369D6A9A-1681-433F-A12A-55F3A8C7BFF4}"/>
              </a:ext>
            </a:extLst>
          </p:cNvPr>
          <p:cNvSpPr txBox="1"/>
          <p:nvPr/>
        </p:nvSpPr>
        <p:spPr>
          <a:xfrm>
            <a:off x="6902450" y="95250"/>
            <a:ext cx="2927350" cy="3754874"/>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Calibri"/>
              </a:rPr>
              <a:t>What happened after Hastings? </a:t>
            </a:r>
            <a:r>
              <a:rPr lang="en-US" sz="700" b="1" dirty="0">
                <a:latin typeface="Calibri"/>
                <a:cs typeface="Calibri"/>
              </a:rPr>
              <a:t> </a:t>
            </a:r>
            <a:endParaRPr lang="en-US" b="1" dirty="0"/>
          </a:p>
          <a:p>
            <a:endParaRPr lang="en-GB" sz="700" b="1" dirty="0">
              <a:latin typeface="Calibri"/>
            </a:endParaRPr>
          </a:p>
          <a:p>
            <a:r>
              <a:rPr lang="en-GB" sz="700" b="1" dirty="0">
                <a:latin typeface="Calibri"/>
              </a:rPr>
              <a:t>4. Building Castles </a:t>
            </a:r>
            <a:r>
              <a:rPr lang="en-GB" sz="700" dirty="0">
                <a:latin typeface="Calibri"/>
              </a:rPr>
              <a:t>​</a:t>
            </a:r>
            <a:endParaRPr lang="en-GB" sz="700" dirty="0"/>
          </a:p>
          <a:p>
            <a:r>
              <a:rPr lang="en-GB" sz="700" dirty="0">
                <a:latin typeface="Calibri"/>
              </a:rPr>
              <a:t>William built around 500 castles to establish his control around the country. The first castles were Motte and Bailey castles and had been brought as ‘flat pack’ castles  ready to assemble in England. The first castle was built at Pevensey where the Normans landed.  </a:t>
            </a:r>
            <a:r>
              <a:rPr lang="en-US" sz="700" dirty="0">
                <a:latin typeface="Calibri"/>
              </a:rPr>
              <a:t>​</a:t>
            </a:r>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latin typeface="Calibri"/>
              <a:cs typeface="Calibri"/>
            </a:endParaRPr>
          </a:p>
          <a:p>
            <a:pPr marL="171450" indent="-171450">
              <a:spcBef>
                <a:spcPct val="0"/>
              </a:spcBef>
              <a:spcAft>
                <a:spcPct val="0"/>
              </a:spcAft>
              <a:buFont typeface="Arial"/>
              <a:buChar char="•"/>
            </a:pPr>
            <a:r>
              <a:rPr lang="en-GB" sz="700" dirty="0">
                <a:latin typeface="Calibri"/>
                <a:cs typeface="Calibri"/>
              </a:rPr>
              <a:t>The Castles had both a </a:t>
            </a:r>
            <a:r>
              <a:rPr lang="en-GB" sz="700" b="1" dirty="0">
                <a:latin typeface="Calibri"/>
                <a:cs typeface="Calibri"/>
              </a:rPr>
              <a:t>STRATEGIC</a:t>
            </a:r>
            <a:r>
              <a:rPr lang="en-GB" sz="700" dirty="0">
                <a:latin typeface="Calibri"/>
                <a:cs typeface="Calibri"/>
              </a:rPr>
              <a:t> and a </a:t>
            </a:r>
            <a:r>
              <a:rPr lang="en-GB" sz="700" b="1" dirty="0">
                <a:latin typeface="Calibri"/>
                <a:cs typeface="Calibri"/>
              </a:rPr>
              <a:t>SYMBOLIC</a:t>
            </a:r>
            <a:r>
              <a:rPr lang="en-GB" sz="700" dirty="0">
                <a:latin typeface="Calibri"/>
                <a:cs typeface="Calibri"/>
              </a:rPr>
              <a:t> purpose and helped William gain and keep control of England.</a:t>
            </a:r>
            <a:endParaRPr lang="en-US" sz="700" dirty="0">
              <a:latin typeface="Calibri"/>
              <a:cs typeface="Calibri"/>
            </a:endParaRPr>
          </a:p>
          <a:p>
            <a:pPr marL="171450" indent="-171450">
              <a:spcBef>
                <a:spcPct val="0"/>
              </a:spcBef>
              <a:spcAft>
                <a:spcPct val="0"/>
              </a:spcAft>
              <a:buFont typeface="Arial"/>
              <a:buChar char="•"/>
            </a:pPr>
            <a:r>
              <a:rPr lang="en-GB" sz="700" dirty="0">
                <a:latin typeface="Calibri"/>
                <a:cs typeface="Calibri"/>
              </a:rPr>
              <a:t>They were built in </a:t>
            </a:r>
            <a:r>
              <a:rPr lang="en-GB" sz="700" b="1" dirty="0">
                <a:latin typeface="Calibri"/>
                <a:cs typeface="Calibri"/>
              </a:rPr>
              <a:t>strategic places</a:t>
            </a:r>
            <a:r>
              <a:rPr lang="en-GB" sz="700" dirty="0">
                <a:latin typeface="Calibri"/>
                <a:cs typeface="Calibri"/>
              </a:rPr>
              <a:t>, such as near rivers or mountain passes or where there had been rebellions. </a:t>
            </a:r>
            <a:endParaRPr lang="en-US" sz="700" dirty="0">
              <a:latin typeface="Calibri"/>
              <a:cs typeface="Calibri"/>
            </a:endParaRPr>
          </a:p>
          <a:p>
            <a:pPr marL="171450" indent="-171450">
              <a:spcBef>
                <a:spcPct val="0"/>
              </a:spcBef>
              <a:spcAft>
                <a:spcPct val="0"/>
              </a:spcAft>
              <a:buFont typeface="Arial"/>
              <a:buChar char="•"/>
            </a:pPr>
            <a:r>
              <a:rPr lang="en-GB" sz="700" dirty="0">
                <a:latin typeface="Calibri"/>
                <a:cs typeface="Calibri"/>
              </a:rPr>
              <a:t>They were used as a </a:t>
            </a:r>
            <a:r>
              <a:rPr lang="en-GB" sz="700" b="1" dirty="0">
                <a:latin typeface="Calibri"/>
                <a:cs typeface="Calibri"/>
              </a:rPr>
              <a:t>base</a:t>
            </a:r>
            <a:r>
              <a:rPr lang="en-GB" sz="700" dirty="0">
                <a:latin typeface="Calibri"/>
                <a:cs typeface="Calibri"/>
              </a:rPr>
              <a:t> by the local lord and troops would be based inside.</a:t>
            </a:r>
            <a:endParaRPr lang="en-US" sz="700" dirty="0">
              <a:latin typeface="Calibri"/>
              <a:cs typeface="Calibri"/>
            </a:endParaRPr>
          </a:p>
          <a:p>
            <a:pPr marL="171450" indent="-171450">
              <a:spcBef>
                <a:spcPct val="0"/>
              </a:spcBef>
              <a:spcAft>
                <a:spcPct val="0"/>
              </a:spcAft>
              <a:buFont typeface="Arial"/>
              <a:buChar char="•"/>
            </a:pPr>
            <a:r>
              <a:rPr lang="en-GB" sz="700" dirty="0">
                <a:latin typeface="Calibri"/>
                <a:cs typeface="Calibri"/>
              </a:rPr>
              <a:t>Each castle was built approximately 1 day’s ride from the next so that the troops could support each other if there was rebellion or invasion.</a:t>
            </a:r>
            <a:endParaRPr lang="en-US" sz="700" dirty="0">
              <a:latin typeface="Calibri"/>
              <a:cs typeface="Calibri"/>
            </a:endParaRPr>
          </a:p>
          <a:p>
            <a:pPr marL="171450" indent="-171450">
              <a:spcBef>
                <a:spcPct val="0"/>
              </a:spcBef>
              <a:spcAft>
                <a:spcPct val="0"/>
              </a:spcAft>
              <a:buFont typeface="Arial"/>
              <a:buChar char="•"/>
            </a:pPr>
            <a:r>
              <a:rPr lang="en-GB" sz="700" dirty="0">
                <a:latin typeface="Calibri"/>
                <a:cs typeface="Calibri"/>
              </a:rPr>
              <a:t>Local people were made to build the castles, and in many cases houses would be demolished to make way for them.  </a:t>
            </a:r>
            <a:endParaRPr lang="en-US" sz="700" dirty="0">
              <a:latin typeface="Calibri"/>
              <a:cs typeface="Calibri"/>
            </a:endParaRPr>
          </a:p>
          <a:p>
            <a:pPr marL="171450" indent="-171450">
              <a:spcBef>
                <a:spcPct val="0"/>
              </a:spcBef>
              <a:spcAft>
                <a:spcPct val="0"/>
              </a:spcAft>
              <a:buFont typeface="Arial"/>
              <a:buChar char="•"/>
            </a:pPr>
            <a:r>
              <a:rPr lang="en-GB" sz="700" dirty="0">
                <a:latin typeface="Calibri"/>
                <a:cs typeface="Calibri"/>
              </a:rPr>
              <a:t>Castles dominated the local skyline and were a </a:t>
            </a:r>
            <a:r>
              <a:rPr lang="en-GB" sz="700" b="1" dirty="0">
                <a:latin typeface="Calibri"/>
                <a:cs typeface="Calibri"/>
              </a:rPr>
              <a:t>symbol of Norman power</a:t>
            </a:r>
            <a:r>
              <a:rPr lang="en-GB" sz="700" dirty="0">
                <a:latin typeface="Calibri"/>
                <a:cs typeface="Calibri"/>
              </a:rPr>
              <a:t>. </a:t>
            </a:r>
            <a:endParaRPr lang="en-US" sz="700" dirty="0">
              <a:latin typeface="Calibri"/>
              <a:cs typeface="Calibri"/>
            </a:endParaRPr>
          </a:p>
          <a:p>
            <a:pPr marL="171450" indent="-171450">
              <a:spcBef>
                <a:spcPct val="0"/>
              </a:spcBef>
              <a:spcAft>
                <a:spcPct val="0"/>
              </a:spcAft>
              <a:buFont typeface="Arial"/>
              <a:buChar char="•"/>
            </a:pPr>
            <a:r>
              <a:rPr lang="en-GB" sz="700" b="1" dirty="0">
                <a:latin typeface="Calibri"/>
                <a:cs typeface="Calibri"/>
              </a:rPr>
              <a:t>Square Keep castles - </a:t>
            </a:r>
            <a:r>
              <a:rPr lang="en-GB" sz="700" dirty="0">
                <a:latin typeface="Calibri"/>
                <a:cs typeface="Calibri"/>
              </a:rPr>
              <a:t>Later castles were built out of stone which meant they were stronger and harder to attack and were a permanent reminder to the English of the Normans power.</a:t>
            </a:r>
            <a:endParaRPr lang="en-US" sz="700" dirty="0">
              <a:latin typeface="Calibri"/>
              <a:cs typeface="Calibri"/>
            </a:endParaRPr>
          </a:p>
        </p:txBody>
      </p:sp>
      <p:sp>
        <p:nvSpPr>
          <p:cNvPr id="27" name="Arrow: Bent 26">
            <a:extLst>
              <a:ext uri="{FF2B5EF4-FFF2-40B4-BE49-F238E27FC236}">
                <a16:creationId xmlns="" xmlns:a16="http://schemas.microsoft.com/office/drawing/2014/main" id="{282C6257-1DFC-4F3D-B3FA-0BFA09E00ECA}"/>
              </a:ext>
            </a:extLst>
          </p:cNvPr>
          <p:cNvSpPr/>
          <p:nvPr/>
        </p:nvSpPr>
        <p:spPr>
          <a:xfrm rot="5400000" flipH="1">
            <a:off x="4332131" y="5316810"/>
            <a:ext cx="393628" cy="18020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Right 28">
            <a:extLst>
              <a:ext uri="{FF2B5EF4-FFF2-40B4-BE49-F238E27FC236}">
                <a16:creationId xmlns="" xmlns:a16="http://schemas.microsoft.com/office/drawing/2014/main" id="{4FDE9A4F-68E0-4561-B7E2-26105CE53C65}"/>
              </a:ext>
            </a:extLst>
          </p:cNvPr>
          <p:cNvSpPr/>
          <p:nvPr/>
        </p:nvSpPr>
        <p:spPr>
          <a:xfrm>
            <a:off x="6453313" y="168039"/>
            <a:ext cx="511398" cy="18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721FE29D-F292-4ADF-9093-70AA358C97FE}"/>
              </a:ext>
            </a:extLst>
          </p:cNvPr>
          <p:cNvSpPr txBox="1"/>
          <p:nvPr/>
        </p:nvSpPr>
        <p:spPr>
          <a:xfrm>
            <a:off x="6902452" y="3930650"/>
            <a:ext cx="2927350" cy="2831544"/>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t>Anglo-Saxon Rebellions and Resistance, 1068-71:</a:t>
            </a:r>
          </a:p>
          <a:p>
            <a:endParaRPr lang="en-GB" sz="800" dirty="0"/>
          </a:p>
          <a:p>
            <a:r>
              <a:rPr lang="en-GB" sz="800" b="1" dirty="0"/>
              <a:t>1. The Revolt of Edwin and </a:t>
            </a:r>
            <a:r>
              <a:rPr lang="en-GB" sz="800" b="1" dirty="0" err="1"/>
              <a:t>Morcar</a:t>
            </a:r>
            <a:r>
              <a:rPr lang="en-GB" sz="800" b="1" dirty="0"/>
              <a:t>, 1068 </a:t>
            </a:r>
            <a:endParaRPr lang="en-GB" sz="800" dirty="0"/>
          </a:p>
          <a:p>
            <a:r>
              <a:rPr lang="en-GB" sz="700" dirty="0"/>
              <a:t>William went back to Normandy in spring 1067. He took with him Edgar </a:t>
            </a:r>
            <a:r>
              <a:rPr lang="en-GB" sz="700" dirty="0" err="1"/>
              <a:t>Aethling</a:t>
            </a:r>
            <a:r>
              <a:rPr lang="en-GB" sz="700" dirty="0"/>
              <a:t>, Earl Edwin, Earl </a:t>
            </a:r>
            <a:r>
              <a:rPr lang="en-GB" sz="700" dirty="0" err="1"/>
              <a:t>Morcar</a:t>
            </a:r>
            <a:r>
              <a:rPr lang="en-GB" sz="700" dirty="0"/>
              <a:t> and Earl </a:t>
            </a:r>
            <a:r>
              <a:rPr lang="en-GB" sz="700" dirty="0" err="1"/>
              <a:t>Waltheof</a:t>
            </a:r>
            <a:r>
              <a:rPr lang="en-GB" sz="700" dirty="0"/>
              <a:t>.  When he came back in December, Norman control was under threat. In </a:t>
            </a:r>
            <a:r>
              <a:rPr lang="en-GB" sz="700" b="1" dirty="0"/>
              <a:t>1068</a:t>
            </a:r>
            <a:r>
              <a:rPr lang="en-GB" sz="700" dirty="0"/>
              <a:t>, Edwin and </a:t>
            </a:r>
            <a:r>
              <a:rPr lang="en-GB" sz="700" dirty="0" err="1"/>
              <a:t>Morcar</a:t>
            </a:r>
            <a:r>
              <a:rPr lang="en-GB" sz="700" dirty="0"/>
              <a:t> fled north and began a </a:t>
            </a:r>
            <a:r>
              <a:rPr lang="en-GB" sz="700" b="1" dirty="0"/>
              <a:t>rebellion</a:t>
            </a:r>
            <a:r>
              <a:rPr lang="en-GB" sz="700" dirty="0"/>
              <a:t> against William. They went north, where they were joined by others including Edgar, </a:t>
            </a:r>
            <a:r>
              <a:rPr lang="en-GB" sz="700" dirty="0" err="1"/>
              <a:t>Waltheof</a:t>
            </a:r>
            <a:r>
              <a:rPr lang="en-GB" sz="700" dirty="0"/>
              <a:t> and </a:t>
            </a:r>
            <a:r>
              <a:rPr lang="en-GB" sz="700" dirty="0" err="1"/>
              <a:t>Gospatric</a:t>
            </a:r>
            <a:r>
              <a:rPr lang="en-GB" sz="700" dirty="0"/>
              <a:t>.</a:t>
            </a:r>
            <a:endParaRPr lang="en-US" sz="700" dirty="0"/>
          </a:p>
          <a:p>
            <a:endParaRPr lang="en-GB" sz="700" dirty="0"/>
          </a:p>
          <a:p>
            <a:r>
              <a:rPr lang="en-GB" sz="700" dirty="0"/>
              <a:t>Reasons for the Revolt:</a:t>
            </a:r>
            <a:r>
              <a:rPr lang="en-GB" sz="700" b="1" dirty="0"/>
              <a:t> </a:t>
            </a:r>
            <a:endParaRPr lang="en-US" sz="700" dirty="0"/>
          </a:p>
          <a:p>
            <a:endParaRPr lang="en-GB" sz="700" b="1" dirty="0"/>
          </a:p>
          <a:p>
            <a:endParaRPr lang="en-GB"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a:p>
            <a:endParaRPr lang="en-US" sz="700" b="1" dirty="0"/>
          </a:p>
        </p:txBody>
      </p:sp>
      <p:sp>
        <p:nvSpPr>
          <p:cNvPr id="31" name="Arrow: Down 30">
            <a:extLst>
              <a:ext uri="{FF2B5EF4-FFF2-40B4-BE49-F238E27FC236}">
                <a16:creationId xmlns="" xmlns:a16="http://schemas.microsoft.com/office/drawing/2014/main" id="{CF7EAED0-2B70-4820-8C06-CBCF3D6FF2EA}"/>
              </a:ext>
            </a:extLst>
          </p:cNvPr>
          <p:cNvSpPr/>
          <p:nvPr/>
        </p:nvSpPr>
        <p:spPr>
          <a:xfrm>
            <a:off x="9495408" y="3635121"/>
            <a:ext cx="243332" cy="368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creenshot&#10;&#10;Description generated with high confidence">
            <a:extLst>
              <a:ext uri="{FF2B5EF4-FFF2-40B4-BE49-F238E27FC236}">
                <a16:creationId xmlns="" xmlns:a16="http://schemas.microsoft.com/office/drawing/2014/main" id="{4AFE574C-939D-4CF5-A2F5-79E847835EED}"/>
              </a:ext>
            </a:extLst>
          </p:cNvPr>
          <p:cNvPicPr>
            <a:picLocks noChangeAspect="1"/>
          </p:cNvPicPr>
          <p:nvPr/>
        </p:nvPicPr>
        <p:blipFill>
          <a:blip r:embed="rId2"/>
          <a:stretch>
            <a:fillRect/>
          </a:stretch>
        </p:blipFill>
        <p:spPr>
          <a:xfrm>
            <a:off x="144762" y="3067622"/>
            <a:ext cx="3528628" cy="1107173"/>
          </a:xfrm>
          <a:prstGeom prst="rect">
            <a:avLst/>
          </a:prstGeom>
        </p:spPr>
      </p:pic>
      <p:pic>
        <p:nvPicPr>
          <p:cNvPr id="7" name="Picture 7" descr="A screenshot of a cell phone&#10;&#10;Description generated with very high confidence">
            <a:extLst>
              <a:ext uri="{FF2B5EF4-FFF2-40B4-BE49-F238E27FC236}">
                <a16:creationId xmlns="" xmlns:a16="http://schemas.microsoft.com/office/drawing/2014/main" id="{17F233B2-C2BD-442B-8A2C-F10A4AC7893E}"/>
              </a:ext>
            </a:extLst>
          </p:cNvPr>
          <p:cNvPicPr>
            <a:picLocks noChangeAspect="1"/>
          </p:cNvPicPr>
          <p:nvPr/>
        </p:nvPicPr>
        <p:blipFill>
          <a:blip r:embed="rId3"/>
          <a:stretch>
            <a:fillRect/>
          </a:stretch>
        </p:blipFill>
        <p:spPr>
          <a:xfrm>
            <a:off x="298582" y="1156556"/>
            <a:ext cx="3251752" cy="1631006"/>
          </a:xfrm>
          <a:prstGeom prst="rect">
            <a:avLst/>
          </a:prstGeom>
        </p:spPr>
      </p:pic>
      <p:pic>
        <p:nvPicPr>
          <p:cNvPr id="9" name="Picture 11" descr="A picture containing map&#10;&#10;Description generated with high confidence">
            <a:extLst>
              <a:ext uri="{FF2B5EF4-FFF2-40B4-BE49-F238E27FC236}">
                <a16:creationId xmlns="" xmlns:a16="http://schemas.microsoft.com/office/drawing/2014/main" id="{0DB91D3D-4C22-4EAF-A6A0-39F75D032CA8}"/>
              </a:ext>
            </a:extLst>
          </p:cNvPr>
          <p:cNvPicPr>
            <a:picLocks noChangeAspect="1"/>
          </p:cNvPicPr>
          <p:nvPr/>
        </p:nvPicPr>
        <p:blipFill>
          <a:blip r:embed="rId4"/>
          <a:stretch>
            <a:fillRect/>
          </a:stretch>
        </p:blipFill>
        <p:spPr>
          <a:xfrm>
            <a:off x="175525" y="5478929"/>
            <a:ext cx="1336697" cy="628467"/>
          </a:xfrm>
          <a:prstGeom prst="rect">
            <a:avLst/>
          </a:prstGeom>
        </p:spPr>
      </p:pic>
      <p:pic>
        <p:nvPicPr>
          <p:cNvPr id="16" name="Picture 17" descr="A screenshot of a cell phone&#10;&#10;Description generated with very high confidence">
            <a:extLst>
              <a:ext uri="{FF2B5EF4-FFF2-40B4-BE49-F238E27FC236}">
                <a16:creationId xmlns="" xmlns:a16="http://schemas.microsoft.com/office/drawing/2014/main" id="{6F1A79C2-FFEB-4E3A-B992-0423D5951534}"/>
              </a:ext>
            </a:extLst>
          </p:cNvPr>
          <p:cNvPicPr>
            <a:picLocks noChangeAspect="1"/>
          </p:cNvPicPr>
          <p:nvPr/>
        </p:nvPicPr>
        <p:blipFill>
          <a:blip r:embed="rId5"/>
          <a:stretch>
            <a:fillRect/>
          </a:stretch>
        </p:blipFill>
        <p:spPr>
          <a:xfrm>
            <a:off x="1629126" y="5359470"/>
            <a:ext cx="1967356" cy="1405574"/>
          </a:xfrm>
          <a:prstGeom prst="rect">
            <a:avLst/>
          </a:prstGeom>
        </p:spPr>
      </p:pic>
      <p:pic>
        <p:nvPicPr>
          <p:cNvPr id="19" name="Picture 21" descr="A close up of a map&#10;&#10;Description generated with high confidence">
            <a:extLst>
              <a:ext uri="{FF2B5EF4-FFF2-40B4-BE49-F238E27FC236}">
                <a16:creationId xmlns="" xmlns:a16="http://schemas.microsoft.com/office/drawing/2014/main" id="{7E93DA38-1B23-4836-8676-4CEC96E26299}"/>
              </a:ext>
            </a:extLst>
          </p:cNvPr>
          <p:cNvPicPr>
            <a:picLocks noChangeAspect="1"/>
          </p:cNvPicPr>
          <p:nvPr/>
        </p:nvPicPr>
        <p:blipFill>
          <a:blip r:embed="rId6"/>
          <a:stretch>
            <a:fillRect/>
          </a:stretch>
        </p:blipFill>
        <p:spPr>
          <a:xfrm>
            <a:off x="3967186" y="3857607"/>
            <a:ext cx="2744147" cy="1864459"/>
          </a:xfrm>
          <a:prstGeom prst="rect">
            <a:avLst/>
          </a:prstGeom>
        </p:spPr>
      </p:pic>
      <p:pic>
        <p:nvPicPr>
          <p:cNvPr id="25" name="Picture 25" descr="A screenshot of a cell phone&#10;&#10;Description generated with very high confidence">
            <a:extLst>
              <a:ext uri="{FF2B5EF4-FFF2-40B4-BE49-F238E27FC236}">
                <a16:creationId xmlns="" xmlns:a16="http://schemas.microsoft.com/office/drawing/2014/main" id="{36E303AA-1060-4C00-87FF-4F6E123145A5}"/>
              </a:ext>
            </a:extLst>
          </p:cNvPr>
          <p:cNvPicPr>
            <a:picLocks noChangeAspect="1"/>
          </p:cNvPicPr>
          <p:nvPr/>
        </p:nvPicPr>
        <p:blipFill>
          <a:blip r:embed="rId7"/>
          <a:stretch>
            <a:fillRect/>
          </a:stretch>
        </p:blipFill>
        <p:spPr>
          <a:xfrm>
            <a:off x="6997437" y="5218705"/>
            <a:ext cx="2744147" cy="572295"/>
          </a:xfrm>
          <a:prstGeom prst="rect">
            <a:avLst/>
          </a:prstGeom>
        </p:spPr>
      </p:pic>
      <p:pic>
        <p:nvPicPr>
          <p:cNvPr id="28" name="Picture 32" descr="A screenshot of a cell phone&#10;&#10;Description generated with very high confidence">
            <a:extLst>
              <a:ext uri="{FF2B5EF4-FFF2-40B4-BE49-F238E27FC236}">
                <a16:creationId xmlns="" xmlns:a16="http://schemas.microsoft.com/office/drawing/2014/main" id="{FBF755CB-83E2-4033-85B8-67DAAF68993E}"/>
              </a:ext>
            </a:extLst>
          </p:cNvPr>
          <p:cNvPicPr>
            <a:picLocks noChangeAspect="1"/>
          </p:cNvPicPr>
          <p:nvPr/>
        </p:nvPicPr>
        <p:blipFill>
          <a:blip r:embed="rId8"/>
          <a:stretch>
            <a:fillRect/>
          </a:stretch>
        </p:blipFill>
        <p:spPr>
          <a:xfrm>
            <a:off x="6997437" y="5840156"/>
            <a:ext cx="2744147" cy="744046"/>
          </a:xfrm>
          <a:prstGeom prst="rect">
            <a:avLst/>
          </a:prstGeom>
        </p:spPr>
      </p:pic>
      <p:sp>
        <p:nvSpPr>
          <p:cNvPr id="36" name="Arrow: Down 35">
            <a:extLst>
              <a:ext uri="{FF2B5EF4-FFF2-40B4-BE49-F238E27FC236}">
                <a16:creationId xmlns="" xmlns:a16="http://schemas.microsoft.com/office/drawing/2014/main" id="{AF426F26-0317-4EAB-869A-7A078460C604}"/>
              </a:ext>
            </a:extLst>
          </p:cNvPr>
          <p:cNvSpPr/>
          <p:nvPr/>
        </p:nvSpPr>
        <p:spPr>
          <a:xfrm>
            <a:off x="9459139" y="6430959"/>
            <a:ext cx="243332" cy="368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6">
            <a:extLst>
              <a:ext uri="{FF2B5EF4-FFF2-40B4-BE49-F238E27FC236}">
                <a16:creationId xmlns="" xmlns:a16="http://schemas.microsoft.com/office/drawing/2014/main" id="{7A226539-E123-450B-A726-BAE9D8D81C4E}"/>
              </a:ext>
            </a:extLst>
          </p:cNvPr>
          <p:cNvPicPr>
            <a:picLocks noChangeAspect="1"/>
          </p:cNvPicPr>
          <p:nvPr/>
        </p:nvPicPr>
        <p:blipFill rotWithShape="1">
          <a:blip r:embed="rId9"/>
          <a:srcRect r="-312" b="17647"/>
          <a:stretch/>
        </p:blipFill>
        <p:spPr>
          <a:xfrm>
            <a:off x="7041151" y="967596"/>
            <a:ext cx="2660129" cy="964269"/>
          </a:xfrm>
          <a:prstGeom prst="rect">
            <a:avLst/>
          </a:prstGeom>
        </p:spPr>
      </p:pic>
    </p:spTree>
    <p:extLst>
      <p:ext uri="{BB962C8B-B14F-4D97-AF65-F5344CB8AC3E}">
        <p14:creationId xmlns:p14="http://schemas.microsoft.com/office/powerpoint/2010/main" val="296208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4A040FD-07E1-4E29-8B24-EAED68B744F0}"/>
              </a:ext>
            </a:extLst>
          </p:cNvPr>
          <p:cNvSpPr txBox="1"/>
          <p:nvPr/>
        </p:nvSpPr>
        <p:spPr>
          <a:xfrm>
            <a:off x="56784" y="52130"/>
            <a:ext cx="3109350" cy="6509474"/>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latin typeface="Calibri"/>
                <a:cs typeface="Calibri"/>
              </a:rPr>
              <a:t>Anglo-Saxon Rebellions and Resistance, 1068-71:</a:t>
            </a:r>
            <a:endParaRPr lang="en-US" sz="800" dirty="0"/>
          </a:p>
          <a:p>
            <a:endParaRPr lang="en-GB" sz="700" b="1" dirty="0">
              <a:latin typeface="Calibri"/>
            </a:endParaRPr>
          </a:p>
          <a:p>
            <a:r>
              <a:rPr lang="en-GB" sz="800" b="1" dirty="0">
                <a:latin typeface="Calibri"/>
              </a:rPr>
              <a:t>2. The Rebellions in the North, 1069 </a:t>
            </a:r>
            <a:endParaRPr lang="en-GB" sz="800"/>
          </a:p>
          <a:p>
            <a:pPr marL="171450" indent="-171450">
              <a:buFont typeface="Arial"/>
              <a:buChar char="•"/>
            </a:pPr>
            <a:r>
              <a:rPr lang="en-GB" sz="700" b="1" dirty="0">
                <a:latin typeface="Calibri"/>
              </a:rPr>
              <a:t>Robert Cumin </a:t>
            </a:r>
            <a:r>
              <a:rPr lang="en-GB" sz="700" dirty="0">
                <a:latin typeface="Calibri"/>
              </a:rPr>
              <a:t>​</a:t>
            </a:r>
            <a:endParaRPr lang="en-GB" sz="700" dirty="0"/>
          </a:p>
          <a:p>
            <a:r>
              <a:rPr lang="en-GB" sz="700" dirty="0">
                <a:latin typeface="Calibri"/>
              </a:rPr>
              <a:t>After being betrayed by </a:t>
            </a:r>
            <a:r>
              <a:rPr lang="en-GB" sz="700" dirty="0" err="1">
                <a:latin typeface="Calibri"/>
              </a:rPr>
              <a:t>Gospatric</a:t>
            </a:r>
            <a:r>
              <a:rPr lang="en-GB" sz="700" dirty="0">
                <a:latin typeface="Calibri"/>
              </a:rPr>
              <a:t> in the 1068 rebellion, William chose a new Earl of northern Northumbria: </a:t>
            </a:r>
            <a:r>
              <a:rPr lang="en-GB" sz="700" b="1" dirty="0">
                <a:latin typeface="Calibri"/>
              </a:rPr>
              <a:t>Robert Cumin</a:t>
            </a:r>
            <a:r>
              <a:rPr lang="en-GB" sz="700" dirty="0">
                <a:latin typeface="Calibri"/>
              </a:rPr>
              <a:t>. Cumin violently attacked towns and villages as he went north, and a group of angry Northumbrians retaliated by killing him in </a:t>
            </a:r>
            <a:r>
              <a:rPr lang="en-GB" sz="700" b="1" dirty="0">
                <a:latin typeface="Calibri"/>
              </a:rPr>
              <a:t>Durham</a:t>
            </a:r>
            <a:r>
              <a:rPr lang="en-GB" sz="700" dirty="0">
                <a:latin typeface="Calibri"/>
              </a:rPr>
              <a:t>. </a:t>
            </a:r>
            <a:r>
              <a:rPr lang="en-US" sz="700" dirty="0">
                <a:latin typeface="Calibri"/>
              </a:rPr>
              <a:t>​</a:t>
            </a:r>
            <a:endParaRPr lang="en-US" sz="700" dirty="0"/>
          </a:p>
          <a:p>
            <a:pPr marL="171450" indent="-171450">
              <a:buFont typeface="Arial"/>
              <a:buChar char="•"/>
            </a:pPr>
            <a:r>
              <a:rPr lang="en-GB" sz="700" b="1" dirty="0">
                <a:latin typeface="Calibri"/>
              </a:rPr>
              <a:t>The uprising in York </a:t>
            </a:r>
            <a:r>
              <a:rPr lang="en-GB" sz="700" dirty="0">
                <a:latin typeface="Calibri"/>
              </a:rPr>
              <a:t>​</a:t>
            </a:r>
            <a:endParaRPr lang="en-GB" sz="700" dirty="0"/>
          </a:p>
          <a:p>
            <a:r>
              <a:rPr lang="en-GB" sz="700" dirty="0">
                <a:latin typeface="Calibri"/>
              </a:rPr>
              <a:t>An uprising began in </a:t>
            </a:r>
            <a:r>
              <a:rPr lang="en-GB" sz="700" b="1" dirty="0">
                <a:latin typeface="Calibri"/>
              </a:rPr>
              <a:t>York</a:t>
            </a:r>
            <a:r>
              <a:rPr lang="en-GB" sz="700" dirty="0">
                <a:latin typeface="Calibri"/>
              </a:rPr>
              <a:t> in around February 1069, and Edgar </a:t>
            </a:r>
            <a:r>
              <a:rPr lang="en-GB" sz="700" dirty="0" err="1">
                <a:latin typeface="Calibri"/>
              </a:rPr>
              <a:t>Aethling</a:t>
            </a:r>
            <a:r>
              <a:rPr lang="en-GB" sz="700" dirty="0">
                <a:latin typeface="Calibri"/>
              </a:rPr>
              <a:t> came down from Scotland to join the rebels. ​</a:t>
            </a:r>
            <a:endParaRPr lang="en-GB" sz="700" dirty="0">
              <a:latin typeface="Calibri"/>
              <a:cs typeface="Calibri"/>
            </a:endParaRPr>
          </a:p>
          <a:p>
            <a:r>
              <a:rPr lang="en-GB" sz="700" dirty="0">
                <a:latin typeface="Calibri"/>
              </a:rPr>
              <a:t>William put down the rebellion and Edgar escaped back to Scotland. William had a new castle built at York and put William </a:t>
            </a:r>
            <a:r>
              <a:rPr lang="en-GB" sz="700" dirty="0" err="1">
                <a:latin typeface="Calibri"/>
              </a:rPr>
              <a:t>FitzObern</a:t>
            </a:r>
            <a:r>
              <a:rPr lang="en-GB" sz="700" dirty="0">
                <a:latin typeface="Calibri"/>
              </a:rPr>
              <a:t> in charge of it. He then returned to Winchester for Easter – </a:t>
            </a:r>
            <a:r>
              <a:rPr lang="en-GB" sz="700" b="1" dirty="0">
                <a:latin typeface="Calibri"/>
              </a:rPr>
              <a:t>carrying out royal ceremonies was important for William to be seen as a ‘real’ king.</a:t>
            </a:r>
            <a:r>
              <a:rPr lang="en-GB" sz="700" dirty="0">
                <a:latin typeface="Calibri"/>
              </a:rPr>
              <a:t> ​</a:t>
            </a:r>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pPr>
              <a:spcBef>
                <a:spcPct val="0"/>
              </a:spcBef>
              <a:spcAft>
                <a:spcPct val="0"/>
              </a:spcAft>
            </a:pPr>
            <a:r>
              <a:rPr lang="en-GB" sz="800" b="1" dirty="0">
                <a:latin typeface="Calibri"/>
                <a:cs typeface="Calibri"/>
              </a:rPr>
              <a:t>3. The Anglo-Danish attack on York </a:t>
            </a:r>
            <a:endParaRPr lang="en-GB" sz="800" dirty="0">
              <a:latin typeface="Calibri"/>
              <a:cs typeface="Calibri"/>
            </a:endParaRPr>
          </a:p>
          <a:p>
            <a:pPr>
              <a:spcBef>
                <a:spcPct val="0"/>
              </a:spcBef>
              <a:spcAft>
                <a:spcPct val="0"/>
              </a:spcAft>
            </a:pPr>
            <a:r>
              <a:rPr lang="en-GB" sz="700" dirty="0">
                <a:latin typeface="Calibri"/>
                <a:cs typeface="Calibri"/>
              </a:rPr>
              <a:t>William’s control came under more pressure throughout 1069. </a:t>
            </a: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r>
              <a:rPr lang="en-GB" sz="800" b="1" dirty="0">
                <a:latin typeface="Calibri"/>
                <a:cs typeface="Calibri"/>
              </a:rPr>
              <a:t>4. The Harrying of the North, 1069-70 </a:t>
            </a:r>
            <a:endParaRPr lang="en-GB" sz="800" dirty="0">
              <a:latin typeface="Calibri"/>
              <a:cs typeface="Calibri"/>
            </a:endParaRPr>
          </a:p>
          <a:p>
            <a:r>
              <a:rPr lang="en-GB" sz="700" dirty="0">
                <a:latin typeface="Calibri"/>
                <a:cs typeface="Calibri"/>
              </a:rPr>
              <a:t>After the attack on York in 1069, William began the </a:t>
            </a:r>
            <a:r>
              <a:rPr lang="en-GB" sz="700" b="1" dirty="0">
                <a:latin typeface="Calibri"/>
                <a:cs typeface="Calibri"/>
              </a:rPr>
              <a:t>Harrying (</a:t>
            </a:r>
            <a:r>
              <a:rPr lang="en-GB" sz="700" b="1" i="1" dirty="0">
                <a:latin typeface="Calibri"/>
                <a:cs typeface="Calibri"/>
              </a:rPr>
              <a:t>devastation</a:t>
            </a:r>
            <a:r>
              <a:rPr lang="en-GB" sz="700" b="1" dirty="0">
                <a:latin typeface="Calibri"/>
                <a:cs typeface="Calibri"/>
              </a:rPr>
              <a:t>) of the North. </a:t>
            </a:r>
            <a:r>
              <a:rPr lang="en-GB" sz="700" dirty="0">
                <a:latin typeface="Calibri"/>
                <a:cs typeface="Calibri"/>
              </a:rPr>
              <a:t>This involved burning crops, killing livestock and destroying villages. </a:t>
            </a:r>
            <a:endParaRPr lang="en-GB" dirty="0"/>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p:txBody>
      </p:sp>
      <p:sp>
        <p:nvSpPr>
          <p:cNvPr id="8" name="TextBox 7">
            <a:extLst>
              <a:ext uri="{FF2B5EF4-FFF2-40B4-BE49-F238E27FC236}">
                <a16:creationId xmlns="" xmlns:a16="http://schemas.microsoft.com/office/drawing/2014/main" id="{A2E1AEE7-DB5C-4F93-9556-D2E6918D9177}"/>
              </a:ext>
            </a:extLst>
          </p:cNvPr>
          <p:cNvSpPr txBox="1"/>
          <p:nvPr/>
        </p:nvSpPr>
        <p:spPr>
          <a:xfrm>
            <a:off x="3251305" y="5513804"/>
            <a:ext cx="3413143" cy="1292662"/>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dirty="0">
                <a:latin typeface="Calibri"/>
              </a:rPr>
              <a:t>5. Hereward the Wake and Rebellion at Ely, 1070-71 </a:t>
            </a:r>
            <a:endParaRPr lang="en-US" sz="800" dirty="0"/>
          </a:p>
          <a:p>
            <a:pPr marL="171450" indent="-171450">
              <a:buFont typeface="Arial"/>
              <a:buChar char="•"/>
            </a:pPr>
            <a:r>
              <a:rPr lang="en-GB" sz="700" dirty="0">
                <a:latin typeface="Calibri"/>
              </a:rPr>
              <a:t>The Danes returned in </a:t>
            </a:r>
            <a:r>
              <a:rPr lang="en-GB" sz="700" b="1" dirty="0">
                <a:latin typeface="Calibri"/>
              </a:rPr>
              <a:t>1070</a:t>
            </a:r>
            <a:r>
              <a:rPr lang="en-GB" sz="700" dirty="0">
                <a:latin typeface="Calibri"/>
              </a:rPr>
              <a:t>, this time led by King </a:t>
            </a:r>
            <a:r>
              <a:rPr lang="en-GB" sz="700" dirty="0" err="1">
                <a:latin typeface="Calibri"/>
              </a:rPr>
              <a:t>Sweyn</a:t>
            </a:r>
            <a:r>
              <a:rPr lang="en-GB" sz="700" dirty="0">
                <a:latin typeface="Calibri"/>
              </a:rPr>
              <a:t> himself. He set up on the </a:t>
            </a:r>
            <a:r>
              <a:rPr lang="en-GB" sz="700" b="1" dirty="0">
                <a:latin typeface="Calibri"/>
              </a:rPr>
              <a:t>Isle of Ely</a:t>
            </a:r>
            <a:r>
              <a:rPr lang="en-GB" sz="700" dirty="0">
                <a:latin typeface="Calibri"/>
              </a:rPr>
              <a:t>, in the middle of the </a:t>
            </a:r>
            <a:r>
              <a:rPr lang="en-GB" sz="700" b="1" dirty="0">
                <a:latin typeface="Calibri"/>
              </a:rPr>
              <a:t>Fens</a:t>
            </a:r>
            <a:r>
              <a:rPr lang="en-GB" sz="700" dirty="0">
                <a:latin typeface="Calibri"/>
              </a:rPr>
              <a:t>. </a:t>
            </a:r>
            <a:r>
              <a:rPr lang="en-US" sz="700" dirty="0">
                <a:latin typeface="Calibri"/>
              </a:rPr>
              <a:t>​</a:t>
            </a:r>
            <a:endParaRPr lang="en-US" sz="700" dirty="0"/>
          </a:p>
          <a:p>
            <a:pPr marL="171450" indent="-171450">
              <a:buFont typeface="Arial"/>
              <a:buChar char="•"/>
            </a:pPr>
            <a:r>
              <a:rPr lang="en-GB" sz="700" dirty="0" err="1">
                <a:latin typeface="Calibri"/>
              </a:rPr>
              <a:t>Sweyn</a:t>
            </a:r>
            <a:r>
              <a:rPr lang="en-GB" sz="700" dirty="0">
                <a:latin typeface="Calibri"/>
              </a:rPr>
              <a:t> made alliances with locals, including </a:t>
            </a:r>
            <a:r>
              <a:rPr lang="en-GB" sz="700" b="1" dirty="0">
                <a:latin typeface="Calibri"/>
              </a:rPr>
              <a:t>Hereward the Wake</a:t>
            </a:r>
            <a:r>
              <a:rPr lang="en-GB" sz="700" dirty="0">
                <a:latin typeface="Calibri"/>
              </a:rPr>
              <a:t>, a </a:t>
            </a:r>
            <a:r>
              <a:rPr lang="en-GB" sz="700" dirty="0" err="1">
                <a:latin typeface="Calibri"/>
              </a:rPr>
              <a:t>thegn</a:t>
            </a:r>
            <a:r>
              <a:rPr lang="en-GB" sz="700" dirty="0">
                <a:latin typeface="Calibri"/>
              </a:rPr>
              <a:t> whose land had been given away to Normans. The Archbishop of nearby Peterborough had also been replaced by a Norman.  </a:t>
            </a:r>
            <a:r>
              <a:rPr lang="en-US" sz="700" dirty="0">
                <a:latin typeface="Calibri"/>
              </a:rPr>
              <a:t>​</a:t>
            </a:r>
            <a:endParaRPr lang="en-US" sz="700" dirty="0"/>
          </a:p>
          <a:p>
            <a:pPr marL="171450" indent="-171450">
              <a:buFont typeface="Arial"/>
              <a:buChar char="•"/>
            </a:pPr>
            <a:r>
              <a:rPr lang="en-GB" sz="700" dirty="0">
                <a:latin typeface="Calibri"/>
              </a:rPr>
              <a:t>Hereward was fighting a </a:t>
            </a:r>
            <a:r>
              <a:rPr lang="en-GB" sz="700" b="1" dirty="0">
                <a:latin typeface="Calibri"/>
              </a:rPr>
              <a:t>guerrilla war</a:t>
            </a:r>
            <a:r>
              <a:rPr lang="en-GB" sz="700" dirty="0">
                <a:latin typeface="Calibri"/>
              </a:rPr>
              <a:t> against the Normans in the swampy fens. </a:t>
            </a:r>
            <a:r>
              <a:rPr lang="en-US" sz="700" dirty="0">
                <a:latin typeface="Calibri"/>
              </a:rPr>
              <a:t>​</a:t>
            </a:r>
            <a:endParaRPr lang="en-US" sz="700" dirty="0"/>
          </a:p>
          <a:p>
            <a:pPr marL="171450" indent="-171450">
              <a:buFont typeface="Arial"/>
              <a:buChar char="•"/>
            </a:pPr>
            <a:r>
              <a:rPr lang="en-GB" sz="700" dirty="0">
                <a:latin typeface="Calibri"/>
              </a:rPr>
              <a:t>Hereward and the Danes raided Peterborough Abbey to stop the Normans getting its riches – but the Danes made off back to Denmark with the treasure. Hereward was helped by </a:t>
            </a:r>
            <a:r>
              <a:rPr lang="en-GB" sz="700" dirty="0" err="1">
                <a:latin typeface="Calibri"/>
              </a:rPr>
              <a:t>Morcar</a:t>
            </a:r>
            <a:r>
              <a:rPr lang="en-GB" sz="700" dirty="0">
                <a:latin typeface="Calibri"/>
              </a:rPr>
              <a:t>, but William captured Ely - Hereward escaped, while </a:t>
            </a:r>
            <a:r>
              <a:rPr lang="en-GB" sz="700" dirty="0" err="1">
                <a:latin typeface="Calibri"/>
              </a:rPr>
              <a:t>Morcar</a:t>
            </a:r>
            <a:r>
              <a:rPr lang="en-GB" sz="700" dirty="0">
                <a:latin typeface="Calibri"/>
              </a:rPr>
              <a:t> was imprisoned.  </a:t>
            </a:r>
            <a:r>
              <a:rPr lang="en-US" sz="700" dirty="0">
                <a:latin typeface="Calibri"/>
              </a:rPr>
              <a:t>​</a:t>
            </a:r>
            <a:endParaRPr lang="en-US" sz="700" dirty="0"/>
          </a:p>
        </p:txBody>
      </p:sp>
      <p:sp>
        <p:nvSpPr>
          <p:cNvPr id="11" name="Arrow: Right 10">
            <a:extLst>
              <a:ext uri="{FF2B5EF4-FFF2-40B4-BE49-F238E27FC236}">
                <a16:creationId xmlns="" xmlns:a16="http://schemas.microsoft.com/office/drawing/2014/main" id="{60C3130C-EAE6-479D-A7C4-C174860F83CD}"/>
              </a:ext>
            </a:extLst>
          </p:cNvPr>
          <p:cNvSpPr/>
          <p:nvPr/>
        </p:nvSpPr>
        <p:spPr>
          <a:xfrm>
            <a:off x="2672514" y="6383560"/>
            <a:ext cx="655093" cy="242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A close up of a logo&#10;&#10;Description generated with high confidence">
            <a:extLst>
              <a:ext uri="{FF2B5EF4-FFF2-40B4-BE49-F238E27FC236}">
                <a16:creationId xmlns="" xmlns:a16="http://schemas.microsoft.com/office/drawing/2014/main" id="{EED1C043-CC69-4D1C-BE39-75C8652B5CCA}"/>
              </a:ext>
            </a:extLst>
          </p:cNvPr>
          <p:cNvPicPr>
            <a:picLocks noChangeAspect="1"/>
          </p:cNvPicPr>
          <p:nvPr/>
        </p:nvPicPr>
        <p:blipFill>
          <a:blip r:embed="rId2"/>
          <a:stretch>
            <a:fillRect/>
          </a:stretch>
        </p:blipFill>
        <p:spPr>
          <a:xfrm>
            <a:off x="337036" y="2184816"/>
            <a:ext cx="2821056" cy="1658026"/>
          </a:xfrm>
          <a:prstGeom prst="rect">
            <a:avLst/>
          </a:prstGeom>
        </p:spPr>
      </p:pic>
      <p:pic>
        <p:nvPicPr>
          <p:cNvPr id="10" name="Picture 13" descr="A close up of text on a white background&#10;&#10;Description generated with high confidence">
            <a:extLst>
              <a:ext uri="{FF2B5EF4-FFF2-40B4-BE49-F238E27FC236}">
                <a16:creationId xmlns="" xmlns:a16="http://schemas.microsoft.com/office/drawing/2014/main" id="{958D9B9E-D4FC-4362-9794-D71A7A5D9F0C}"/>
              </a:ext>
            </a:extLst>
          </p:cNvPr>
          <p:cNvPicPr>
            <a:picLocks noChangeAspect="1"/>
          </p:cNvPicPr>
          <p:nvPr/>
        </p:nvPicPr>
        <p:blipFill>
          <a:blip r:embed="rId3"/>
          <a:stretch>
            <a:fillRect/>
          </a:stretch>
        </p:blipFill>
        <p:spPr>
          <a:xfrm>
            <a:off x="121689" y="4414078"/>
            <a:ext cx="3036404" cy="1904767"/>
          </a:xfrm>
          <a:prstGeom prst="rect">
            <a:avLst/>
          </a:prstGeom>
        </p:spPr>
      </p:pic>
      <p:sp>
        <p:nvSpPr>
          <p:cNvPr id="4" name="TextBox 3">
            <a:extLst>
              <a:ext uri="{FF2B5EF4-FFF2-40B4-BE49-F238E27FC236}">
                <a16:creationId xmlns="" xmlns:a16="http://schemas.microsoft.com/office/drawing/2014/main" id="{4BF21E16-CC83-4FA6-8FD9-A981F9E2C88A}"/>
              </a:ext>
            </a:extLst>
          </p:cNvPr>
          <p:cNvSpPr txBox="1"/>
          <p:nvPr/>
        </p:nvSpPr>
        <p:spPr>
          <a:xfrm>
            <a:off x="3227621" y="55790"/>
            <a:ext cx="3585629" cy="5394683"/>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dirty="0">
                <a:latin typeface="Calibri"/>
              </a:rPr>
              <a:t>The Revolt of the Earls, 1075 </a:t>
            </a:r>
            <a:r>
              <a:rPr lang="en-US" sz="800" dirty="0">
                <a:latin typeface="Calibri"/>
              </a:rPr>
              <a:t>​</a:t>
            </a:r>
            <a:endParaRPr lang="en-US" sz="800" dirty="0"/>
          </a:p>
          <a:p>
            <a:endParaRPr lang="en-US" sz="800" dirty="0"/>
          </a:p>
          <a:p>
            <a:r>
              <a:rPr lang="en-GB" sz="800" dirty="0">
                <a:latin typeface="Calibri"/>
              </a:rPr>
              <a:t>There was another revolt in 1075, but this time it included Normans rebelling against William, and Anglo-Saxons defending him. There were 3 Earls involved.​</a:t>
            </a:r>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endParaRPr lang="en-GB" sz="800" dirty="0">
              <a:latin typeface="Calibri"/>
              <a:cs typeface="Calibri"/>
            </a:endParaRPr>
          </a:p>
          <a:p>
            <a:r>
              <a:rPr lang="en-GB" sz="800" dirty="0">
                <a:latin typeface="Calibri"/>
                <a:cs typeface="Calibri"/>
              </a:rPr>
              <a:t>The leader of the revolt was </a:t>
            </a:r>
            <a:r>
              <a:rPr lang="en-GB" sz="800" b="1" dirty="0">
                <a:latin typeface="Calibri"/>
                <a:cs typeface="Calibri"/>
              </a:rPr>
              <a:t>Ralph de Gael</a:t>
            </a:r>
            <a:r>
              <a:rPr lang="en-GB" sz="800" dirty="0">
                <a:latin typeface="Calibri"/>
                <a:cs typeface="Calibri"/>
              </a:rPr>
              <a:t>. He plotted with </a:t>
            </a:r>
            <a:r>
              <a:rPr lang="en-GB" sz="800" b="1" dirty="0">
                <a:latin typeface="Calibri"/>
                <a:cs typeface="Calibri"/>
              </a:rPr>
              <a:t>Roger de Breteuil </a:t>
            </a:r>
            <a:r>
              <a:rPr lang="en-GB" sz="800" dirty="0">
                <a:latin typeface="Calibri"/>
                <a:cs typeface="Calibri"/>
              </a:rPr>
              <a:t>and </a:t>
            </a:r>
            <a:r>
              <a:rPr lang="en-GB" sz="800" b="1" dirty="0" err="1">
                <a:latin typeface="Calibri"/>
                <a:cs typeface="Calibri"/>
              </a:rPr>
              <a:t>Waltheof</a:t>
            </a:r>
            <a:r>
              <a:rPr lang="en-GB" sz="800" b="1" dirty="0">
                <a:latin typeface="Calibri"/>
                <a:cs typeface="Calibri"/>
              </a:rPr>
              <a:t> </a:t>
            </a:r>
            <a:r>
              <a:rPr lang="en-GB" sz="800" dirty="0">
                <a:latin typeface="Calibri"/>
                <a:cs typeface="Calibri"/>
              </a:rPr>
              <a:t>to overthrow William and split the country between them. </a:t>
            </a:r>
            <a:endParaRPr lang="en-US" sz="800">
              <a:latin typeface="Calibri"/>
              <a:cs typeface="Calibri"/>
            </a:endParaRPr>
          </a:p>
          <a:p>
            <a:endParaRPr lang="en-GB" sz="800" dirty="0">
              <a:latin typeface="Calibri"/>
              <a:cs typeface="Calibri"/>
            </a:endParaRPr>
          </a:p>
          <a:p>
            <a:r>
              <a:rPr lang="en-GB" sz="800" b="1" dirty="0">
                <a:latin typeface="Calibri"/>
                <a:cs typeface="Calibri"/>
              </a:rPr>
              <a:t>Reasons for the revolt </a:t>
            </a:r>
            <a:endParaRPr lang="en-GB" sz="800" dirty="0">
              <a:latin typeface="Calibri"/>
              <a:cs typeface="Calibri"/>
            </a:endParaRPr>
          </a:p>
          <a:p>
            <a:r>
              <a:rPr lang="en-GB" sz="800" dirty="0">
                <a:latin typeface="Calibri"/>
                <a:cs typeface="Calibri"/>
              </a:rPr>
              <a:t>The men were angry about their </a:t>
            </a:r>
            <a:r>
              <a:rPr lang="en-GB" sz="800" b="1" dirty="0">
                <a:latin typeface="Calibri"/>
                <a:cs typeface="Calibri"/>
              </a:rPr>
              <a:t>loss of land, loss of privileges </a:t>
            </a:r>
            <a:r>
              <a:rPr lang="en-GB" sz="800" dirty="0">
                <a:latin typeface="Calibri"/>
                <a:cs typeface="Calibri"/>
              </a:rPr>
              <a:t>and </a:t>
            </a:r>
            <a:r>
              <a:rPr lang="en-GB" sz="800" b="1" dirty="0">
                <a:latin typeface="Calibri"/>
                <a:cs typeface="Calibri"/>
              </a:rPr>
              <a:t>loss of power. </a:t>
            </a:r>
            <a:r>
              <a:rPr lang="en-GB" sz="800" dirty="0">
                <a:latin typeface="Calibri"/>
                <a:cs typeface="Calibri"/>
              </a:rPr>
              <a:t>William had been in Normandy since 1073, leaving </a:t>
            </a:r>
            <a:r>
              <a:rPr lang="en-GB" sz="800" b="1" dirty="0">
                <a:latin typeface="Calibri"/>
                <a:cs typeface="Calibri"/>
              </a:rPr>
              <a:t>Archbishop Lanfranc </a:t>
            </a:r>
            <a:r>
              <a:rPr lang="en-GB" sz="800" dirty="0">
                <a:latin typeface="Calibri"/>
                <a:cs typeface="Calibri"/>
              </a:rPr>
              <a:t>in charge of England. His absence gave the conspirators an ideal opportunity to rebel. </a:t>
            </a:r>
            <a:endParaRPr lang="en-US" sz="800">
              <a:latin typeface="Calibri"/>
              <a:cs typeface="Calibri"/>
            </a:endParaRPr>
          </a:p>
          <a:p>
            <a:endParaRPr lang="en-GB" sz="800" dirty="0">
              <a:latin typeface="Calibri"/>
              <a:cs typeface="Calibri"/>
            </a:endParaRPr>
          </a:p>
          <a:p>
            <a:r>
              <a:rPr lang="en-GB" sz="800" b="1" dirty="0">
                <a:latin typeface="Calibri"/>
                <a:cs typeface="Calibri"/>
              </a:rPr>
              <a:t>Planning the revolt </a:t>
            </a:r>
            <a:endParaRPr lang="en-GB" sz="800" dirty="0">
              <a:latin typeface="Calibri"/>
              <a:cs typeface="Calibri"/>
            </a:endParaRPr>
          </a:p>
          <a:p>
            <a:r>
              <a:rPr lang="en-GB" sz="800" dirty="0">
                <a:latin typeface="Calibri"/>
                <a:cs typeface="Calibri"/>
              </a:rPr>
              <a:t>Ralph and Roger first discussed their plans with </a:t>
            </a:r>
            <a:r>
              <a:rPr lang="en-GB" sz="800" dirty="0" err="1">
                <a:latin typeface="Calibri"/>
                <a:cs typeface="Calibri"/>
              </a:rPr>
              <a:t>Waltheof</a:t>
            </a:r>
            <a:r>
              <a:rPr lang="en-GB" sz="800" dirty="0">
                <a:latin typeface="Calibri"/>
                <a:cs typeface="Calibri"/>
              </a:rPr>
              <a:t> at the wedding feast of Ralph and Emma (Roger’s sister). Lots of important earls and bishops were there. </a:t>
            </a:r>
            <a:endParaRPr lang="en-US" sz="800">
              <a:latin typeface="Calibri"/>
              <a:cs typeface="Calibri"/>
            </a:endParaRPr>
          </a:p>
          <a:p>
            <a:r>
              <a:rPr lang="en-GB" sz="800" dirty="0" err="1">
                <a:latin typeface="Calibri"/>
                <a:cs typeface="Calibri"/>
              </a:rPr>
              <a:t>Waltheof</a:t>
            </a:r>
            <a:r>
              <a:rPr lang="en-GB" sz="800" dirty="0">
                <a:latin typeface="Calibri"/>
                <a:cs typeface="Calibri"/>
              </a:rPr>
              <a:t> was the last surviving Anglo-Saxon earl and had good contacts with King </a:t>
            </a:r>
            <a:r>
              <a:rPr lang="en-GB" sz="800" dirty="0" err="1">
                <a:latin typeface="Calibri"/>
                <a:cs typeface="Calibri"/>
              </a:rPr>
              <a:t>Sweyn</a:t>
            </a:r>
            <a:r>
              <a:rPr lang="en-GB" sz="800" dirty="0">
                <a:latin typeface="Calibri"/>
                <a:cs typeface="Calibri"/>
              </a:rPr>
              <a:t> of Denmark. The men expected Danish support for their plan.</a:t>
            </a:r>
            <a:endParaRPr lang="en-US" sz="800">
              <a:latin typeface="Calibri"/>
              <a:cs typeface="Calibri"/>
            </a:endParaRPr>
          </a:p>
          <a:p>
            <a:endParaRPr lang="en-GB" sz="800" dirty="0">
              <a:latin typeface="Calibri"/>
              <a:cs typeface="Calibri"/>
            </a:endParaRPr>
          </a:p>
          <a:p>
            <a:r>
              <a:rPr lang="en-GB" sz="800" b="1" dirty="0">
                <a:latin typeface="Calibri"/>
                <a:cs typeface="Calibri"/>
              </a:rPr>
              <a:t>What went wrong? </a:t>
            </a:r>
            <a:endParaRPr lang="en-GB" sz="800" dirty="0">
              <a:latin typeface="Calibri"/>
              <a:cs typeface="Calibri"/>
            </a:endParaRPr>
          </a:p>
          <a:p>
            <a:r>
              <a:rPr lang="en-GB" sz="800" i="1" dirty="0">
                <a:latin typeface="Calibri"/>
                <a:cs typeface="Calibri"/>
              </a:rPr>
              <a:t>1. </a:t>
            </a:r>
            <a:r>
              <a:rPr lang="en-GB" sz="800" dirty="0">
                <a:latin typeface="Calibri"/>
                <a:cs typeface="Calibri"/>
              </a:rPr>
              <a:t>Most Anglo-Saxons supported William. </a:t>
            </a:r>
            <a:endParaRPr lang="en-US" sz="800">
              <a:latin typeface="Calibri"/>
              <a:cs typeface="Calibri"/>
            </a:endParaRPr>
          </a:p>
          <a:p>
            <a:r>
              <a:rPr lang="en-GB" sz="800" i="1" dirty="0">
                <a:latin typeface="Calibri"/>
                <a:cs typeface="Calibri"/>
              </a:rPr>
              <a:t>2. </a:t>
            </a:r>
            <a:r>
              <a:rPr lang="en-GB" sz="800" dirty="0" err="1">
                <a:latin typeface="Calibri"/>
                <a:cs typeface="Calibri"/>
              </a:rPr>
              <a:t>Waltheof</a:t>
            </a:r>
            <a:r>
              <a:rPr lang="en-GB" sz="800" dirty="0">
                <a:latin typeface="Calibri"/>
                <a:cs typeface="Calibri"/>
              </a:rPr>
              <a:t> changed his mind and told Archbishop Lanfranc what was going on. </a:t>
            </a:r>
            <a:endParaRPr lang="en-US" sz="800">
              <a:latin typeface="Calibri"/>
              <a:cs typeface="Calibri"/>
            </a:endParaRPr>
          </a:p>
          <a:p>
            <a:r>
              <a:rPr lang="en-GB" sz="800" i="1" dirty="0">
                <a:latin typeface="Calibri"/>
                <a:cs typeface="Calibri"/>
              </a:rPr>
              <a:t>3. </a:t>
            </a:r>
            <a:r>
              <a:rPr lang="en-GB" sz="800" dirty="0">
                <a:latin typeface="Calibri"/>
                <a:cs typeface="Calibri"/>
              </a:rPr>
              <a:t>Lanfranc wrote to Roger, trying to convince him not to revolt. He threatened to </a:t>
            </a:r>
            <a:r>
              <a:rPr lang="en-GB" sz="800" b="1" dirty="0">
                <a:latin typeface="Calibri"/>
                <a:cs typeface="Calibri"/>
              </a:rPr>
              <a:t>excommunicate </a:t>
            </a:r>
            <a:r>
              <a:rPr lang="en-GB" sz="800" dirty="0">
                <a:latin typeface="Calibri"/>
                <a:cs typeface="Calibri"/>
              </a:rPr>
              <a:t>him (cut him off from the Church). </a:t>
            </a:r>
            <a:endParaRPr lang="en-US" sz="800">
              <a:latin typeface="Calibri"/>
              <a:cs typeface="Calibri"/>
            </a:endParaRPr>
          </a:p>
          <a:p>
            <a:r>
              <a:rPr lang="en-GB" sz="800" i="1" dirty="0">
                <a:latin typeface="Calibri"/>
                <a:cs typeface="Calibri"/>
              </a:rPr>
              <a:t>4. </a:t>
            </a:r>
            <a:r>
              <a:rPr lang="en-GB" sz="800" dirty="0">
                <a:latin typeface="Calibri"/>
                <a:cs typeface="Calibri"/>
              </a:rPr>
              <a:t>Lanfranc organised counter-measures. Norman and Anglo-Saxons worked together to prevent Roger and Ralph from breaking out of their earldoms. </a:t>
            </a:r>
            <a:endParaRPr lang="en-US" sz="800">
              <a:latin typeface="Calibri"/>
              <a:cs typeface="Calibri"/>
            </a:endParaRPr>
          </a:p>
          <a:p>
            <a:r>
              <a:rPr lang="en-GB" sz="800" i="1" dirty="0">
                <a:latin typeface="Calibri"/>
                <a:cs typeface="Calibri"/>
              </a:rPr>
              <a:t>5. </a:t>
            </a:r>
            <a:r>
              <a:rPr lang="en-GB" sz="800" dirty="0">
                <a:latin typeface="Calibri"/>
                <a:cs typeface="Calibri"/>
              </a:rPr>
              <a:t>By the time the Danish fleet finally arrived, William was back in England. The Danish leaders dared not fight him. They simply raided the east coast then went home.</a:t>
            </a:r>
            <a:endParaRPr lang="en-US" sz="800" dirty="0">
              <a:latin typeface="Calibri"/>
              <a:cs typeface="Calibri"/>
            </a:endParaRPr>
          </a:p>
        </p:txBody>
      </p:sp>
      <p:pic>
        <p:nvPicPr>
          <p:cNvPr id="5" name="Picture 4" descr="A screenshot of a cell phone&#10;&#10;Description generated with very high confidence">
            <a:extLst>
              <a:ext uri="{FF2B5EF4-FFF2-40B4-BE49-F238E27FC236}">
                <a16:creationId xmlns="" xmlns:a16="http://schemas.microsoft.com/office/drawing/2014/main" id="{C72A9B2F-0003-4884-9657-1E9BD127C6EC}"/>
              </a:ext>
            </a:extLst>
          </p:cNvPr>
          <p:cNvPicPr>
            <a:picLocks noChangeAspect="1"/>
          </p:cNvPicPr>
          <p:nvPr/>
        </p:nvPicPr>
        <p:blipFill>
          <a:blip r:embed="rId4"/>
          <a:stretch>
            <a:fillRect/>
          </a:stretch>
        </p:blipFill>
        <p:spPr>
          <a:xfrm>
            <a:off x="3866081" y="637733"/>
            <a:ext cx="2744147" cy="1547446"/>
          </a:xfrm>
          <a:prstGeom prst="rect">
            <a:avLst/>
          </a:prstGeom>
        </p:spPr>
      </p:pic>
      <p:pic>
        <p:nvPicPr>
          <p:cNvPr id="6" name="Picture 6" descr="A screenshot of a cell phone&#10;&#10;Description generated with very high confidence">
            <a:extLst>
              <a:ext uri="{FF2B5EF4-FFF2-40B4-BE49-F238E27FC236}">
                <a16:creationId xmlns="" xmlns:a16="http://schemas.microsoft.com/office/drawing/2014/main" id="{5846B85F-460B-411F-837E-C768295EC9AE}"/>
              </a:ext>
            </a:extLst>
          </p:cNvPr>
          <p:cNvPicPr>
            <a:picLocks noChangeAspect="1"/>
          </p:cNvPicPr>
          <p:nvPr/>
        </p:nvPicPr>
        <p:blipFill>
          <a:blip r:embed="rId5"/>
          <a:stretch>
            <a:fillRect/>
          </a:stretch>
        </p:blipFill>
        <p:spPr>
          <a:xfrm>
            <a:off x="6985902" y="57455"/>
            <a:ext cx="2649559" cy="165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Arrow: Right 21">
            <a:extLst>
              <a:ext uri="{FF2B5EF4-FFF2-40B4-BE49-F238E27FC236}">
                <a16:creationId xmlns="" xmlns:a16="http://schemas.microsoft.com/office/drawing/2014/main" id="{3B41B8B9-4BB7-48C3-953A-78221106F924}"/>
              </a:ext>
            </a:extLst>
          </p:cNvPr>
          <p:cNvSpPr/>
          <p:nvPr/>
        </p:nvSpPr>
        <p:spPr>
          <a:xfrm rot="60000">
            <a:off x="6514571" y="110035"/>
            <a:ext cx="655093" cy="242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descr="A screenshot of a cell phone&#10;&#10;Description generated with high confidence">
            <a:extLst>
              <a:ext uri="{FF2B5EF4-FFF2-40B4-BE49-F238E27FC236}">
                <a16:creationId xmlns="" xmlns:a16="http://schemas.microsoft.com/office/drawing/2014/main" id="{EBC588EF-8FD6-485C-979C-BEDB5B819170}"/>
              </a:ext>
            </a:extLst>
          </p:cNvPr>
          <p:cNvPicPr>
            <a:picLocks noChangeAspect="1"/>
          </p:cNvPicPr>
          <p:nvPr/>
        </p:nvPicPr>
        <p:blipFill>
          <a:blip r:embed="rId6"/>
          <a:stretch>
            <a:fillRect/>
          </a:stretch>
        </p:blipFill>
        <p:spPr>
          <a:xfrm>
            <a:off x="6838437" y="1816000"/>
            <a:ext cx="2946569" cy="2239982"/>
          </a:xfrm>
          <a:prstGeom prst="rect">
            <a:avLst/>
          </a:prstGeom>
        </p:spPr>
      </p:pic>
      <p:pic>
        <p:nvPicPr>
          <p:cNvPr id="25" name="Picture 14" descr="A screenshot of a cell phone&#10;&#10;Description generated with high confidence">
            <a:extLst>
              <a:ext uri="{FF2B5EF4-FFF2-40B4-BE49-F238E27FC236}">
                <a16:creationId xmlns="" xmlns:a16="http://schemas.microsoft.com/office/drawing/2014/main" id="{89E39BF2-CA5F-4819-96BF-C157D7E72B0C}"/>
              </a:ext>
            </a:extLst>
          </p:cNvPr>
          <p:cNvPicPr>
            <a:picLocks noChangeAspect="1"/>
          </p:cNvPicPr>
          <p:nvPr/>
        </p:nvPicPr>
        <p:blipFill>
          <a:blip r:embed="rId7"/>
          <a:stretch>
            <a:fillRect/>
          </a:stretch>
        </p:blipFill>
        <p:spPr>
          <a:xfrm>
            <a:off x="6837961" y="4060329"/>
            <a:ext cx="3007242" cy="1418533"/>
          </a:xfrm>
          <a:prstGeom prst="rect">
            <a:avLst/>
          </a:prstGeom>
        </p:spPr>
      </p:pic>
      <p:pic>
        <p:nvPicPr>
          <p:cNvPr id="27" name="Picture 16" descr="A screenshot of a cell phone&#10;&#10;Description generated with very high confidence">
            <a:extLst>
              <a:ext uri="{FF2B5EF4-FFF2-40B4-BE49-F238E27FC236}">
                <a16:creationId xmlns="" xmlns:a16="http://schemas.microsoft.com/office/drawing/2014/main" id="{8F49BC5F-945E-497C-875E-7768F9AD6E43}"/>
              </a:ext>
            </a:extLst>
          </p:cNvPr>
          <p:cNvPicPr>
            <a:picLocks noChangeAspect="1"/>
          </p:cNvPicPr>
          <p:nvPr/>
        </p:nvPicPr>
        <p:blipFill rotWithShape="1">
          <a:blip r:embed="rId8"/>
          <a:srcRect t="7879" r="87"/>
          <a:stretch/>
        </p:blipFill>
        <p:spPr>
          <a:xfrm>
            <a:off x="6725004" y="5495863"/>
            <a:ext cx="3119457" cy="1308630"/>
          </a:xfrm>
          <a:prstGeom prst="rect">
            <a:avLst/>
          </a:prstGeom>
        </p:spPr>
      </p:pic>
      <p:sp>
        <p:nvSpPr>
          <p:cNvPr id="28" name="TextBox 27">
            <a:extLst>
              <a:ext uri="{FF2B5EF4-FFF2-40B4-BE49-F238E27FC236}">
                <a16:creationId xmlns="" xmlns:a16="http://schemas.microsoft.com/office/drawing/2014/main" id="{724F5076-DF7D-4026-A098-5D53D5BD1C3C}"/>
              </a:ext>
            </a:extLst>
          </p:cNvPr>
          <p:cNvSpPr txBox="1"/>
          <p:nvPr/>
        </p:nvSpPr>
        <p:spPr>
          <a:xfrm>
            <a:off x="7575682" y="5821565"/>
            <a:ext cx="58473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 dirty="0">
                <a:cs typeface="Segoe UI"/>
              </a:rPr>
              <a:t>Test yourself:​</a:t>
            </a:r>
            <a:endParaRPr lang="en-US" sz="600" dirty="0"/>
          </a:p>
          <a:p>
            <a:pPr algn="ctr"/>
            <a:r>
              <a:rPr lang="en-US" sz="600" dirty="0">
                <a:cs typeface="Segoe UI"/>
              </a:rPr>
              <a:t>​</a:t>
            </a:r>
            <a:endParaRPr lang="en-US" sz="600" dirty="0"/>
          </a:p>
          <a:p>
            <a:pPr algn="ctr"/>
            <a:r>
              <a:rPr lang="en-US" sz="600" dirty="0">
                <a:cs typeface="Segoe UI"/>
              </a:rPr>
              <a:t>Match the word to the definition</a:t>
            </a:r>
            <a:endParaRPr lang="en-US" sz="600" dirty="0"/>
          </a:p>
        </p:txBody>
      </p:sp>
    </p:spTree>
    <p:extLst>
      <p:ext uri="{BB962C8B-B14F-4D97-AF65-F5344CB8AC3E}">
        <p14:creationId xmlns:p14="http://schemas.microsoft.com/office/powerpoint/2010/main" val="318646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0696" y="0"/>
            <a:ext cx="9462555" cy="400109"/>
          </a:xfrm>
          <a:prstGeom prst="rect">
            <a:avLst/>
          </a:prstGeom>
          <a:noFill/>
          <a:ln>
            <a:noFill/>
          </a:ln>
        </p:spPr>
        <p:txBody>
          <a:bodyPr lIns="91425" tIns="45700" rIns="91425" bIns="45700" anchor="t" anchorCtr="0">
            <a:noAutofit/>
          </a:bodyPr>
          <a:lstStyle/>
          <a:p>
            <a:pPr>
              <a:buSzPct val="25000"/>
            </a:pPr>
            <a:r>
              <a:rPr lang="en-US" b="1" dirty="0">
                <a:ea typeface="Amatic SC"/>
                <a:cs typeface="Amatic SC"/>
                <a:sym typeface="Amatic SC"/>
              </a:rPr>
              <a:t>Knowledge </a:t>
            </a:r>
            <a:r>
              <a:rPr lang="en-US" b="1" dirty="0" err="1">
                <a:ea typeface="Amatic SC"/>
                <a:cs typeface="Amatic SC"/>
                <a:sym typeface="Amatic SC"/>
              </a:rPr>
              <a:t>Organiser</a:t>
            </a:r>
            <a:r>
              <a:rPr lang="en-US" b="1" dirty="0">
                <a:ea typeface="Amatic SC"/>
                <a:cs typeface="Amatic SC"/>
                <a:sym typeface="Amatic SC"/>
              </a:rPr>
              <a:t> – Normans, c.1066-1100. Part 2: Life under the Normans </a:t>
            </a:r>
            <a:r>
              <a:rPr lang="en-US" b="1" dirty="0">
                <a:ea typeface="Amatic SC"/>
              </a:rPr>
              <a:t> </a:t>
            </a:r>
            <a:endParaRPr lang="en-US" b="1" dirty="0">
              <a:ea typeface="Amatic SC"/>
              <a:cs typeface="Amatic SC"/>
              <a:sym typeface="Amatic SC"/>
            </a:endParaRPr>
          </a:p>
        </p:txBody>
      </p:sp>
      <p:graphicFrame>
        <p:nvGraphicFramePr>
          <p:cNvPr id="85" name="Shape 85"/>
          <p:cNvGraphicFramePr/>
          <p:nvPr>
            <p:extLst/>
          </p:nvPr>
        </p:nvGraphicFramePr>
        <p:xfrm>
          <a:off x="114300" y="276225"/>
          <a:ext cx="5637402" cy="733424"/>
        </p:xfrm>
        <a:graphic>
          <a:graphicData uri="http://schemas.openxmlformats.org/drawingml/2006/table">
            <a:tbl>
              <a:tblPr firstRow="1" bandRow="1">
                <a:noFill/>
                <a:tableStyleId>{8794B465-FAD5-4E7C-BB1E-9C8699F70E79}</a:tableStyleId>
              </a:tblPr>
              <a:tblGrid>
                <a:gridCol w="5637402">
                  <a:extLst>
                    <a:ext uri="{9D8B030D-6E8A-4147-A177-3AD203B41FA5}">
                      <a16:colId xmlns="" xmlns:a16="http://schemas.microsoft.com/office/drawing/2014/main" val="20000"/>
                    </a:ext>
                  </a:extLst>
                </a:gridCol>
              </a:tblGrid>
              <a:tr h="733424">
                <a:tc>
                  <a:txBody>
                    <a:bodyPr/>
                    <a:lstStyle/>
                    <a:p>
                      <a:pPr marL="0" marR="0" lvl="0" indent="0" algn="l">
                        <a:lnSpc>
                          <a:spcPct val="100000"/>
                        </a:lnSpc>
                        <a:spcBef>
                          <a:spcPts val="0"/>
                        </a:spcBef>
                        <a:spcAft>
                          <a:spcPts val="0"/>
                        </a:spcAft>
                        <a:buSzPct val="25000"/>
                        <a:buNone/>
                      </a:pPr>
                      <a:r>
                        <a:rPr lang="en-US" sz="700" b="0" i="0" u="none" strike="noStrike" noProof="0" dirty="0">
                          <a:solidFill>
                            <a:srgbClr val="000000"/>
                          </a:solidFill>
                          <a:latin typeface="Calibri"/>
                          <a:sym typeface="Love Ya Like A Sister"/>
                        </a:rPr>
                        <a:t>An overview of what you need to know for Part 2:  Life under the Normans </a:t>
                      </a:r>
                    </a:p>
                    <a:p>
                      <a:pPr marL="285750" marR="0" lvl="0" indent="-285750" algn="l">
                        <a:lnSpc>
                          <a:spcPct val="100000"/>
                        </a:lnSpc>
                        <a:spcBef>
                          <a:spcPts val="0"/>
                        </a:spcBef>
                        <a:spcAft>
                          <a:spcPts val="0"/>
                        </a:spcAft>
                        <a:buSzPct val="25000"/>
                        <a:buChar char="•"/>
                      </a:pPr>
                      <a:r>
                        <a:rPr lang="en-US" sz="700" b="0" i="0" u="none" strike="noStrike" noProof="0" dirty="0">
                          <a:solidFill>
                            <a:srgbClr val="000000"/>
                          </a:solidFill>
                          <a:latin typeface="Calibri"/>
                          <a:sym typeface="Love Ya Like A Sister"/>
                        </a:rPr>
                        <a:t>Feudalism and government: roles, rights, and responsibilities; landholding and lordship; land distribution; patronage; Anglo-Saxon and Norman government systems; the Anglo-Saxon and Norman aristocracies and societies; military service; justice and the legal system such as ordeals, ‘murdrum’; inheritance; the Domesday Book.</a:t>
                      </a:r>
                    </a:p>
                    <a:p>
                      <a:pPr marL="285750" marR="0" lvl="0" indent="-285750" algn="l">
                        <a:lnSpc>
                          <a:spcPct val="100000"/>
                        </a:lnSpc>
                        <a:spcBef>
                          <a:spcPts val="0"/>
                        </a:spcBef>
                        <a:spcAft>
                          <a:spcPts val="0"/>
                        </a:spcAft>
                        <a:buSzPct val="25000"/>
                        <a:buChar char="•"/>
                      </a:pPr>
                      <a:r>
                        <a:rPr lang="en-US" sz="700" b="0" i="0" u="none" strike="noStrike" noProof="0" dirty="0">
                          <a:solidFill>
                            <a:srgbClr val="000000"/>
                          </a:solidFill>
                          <a:latin typeface="Calibri"/>
                          <a:sym typeface="Love Ya Like A Sister"/>
                        </a:rPr>
                        <a:t>Economic and social changes and their consequences: Anglo-Saxon and Norman life, including towns, villages, buildings, work, food, roles and seasonal life; Forest law.</a:t>
                      </a:r>
                      <a:endParaRPr lang="en-US" dirty="0">
                        <a:sym typeface="Love Ya Like A Sister"/>
                      </a:endParaRPr>
                    </a:p>
                  </a:txBody>
                  <a:tcPr marL="91450" marR="91450" marT="45725" marB="45725"/>
                </a:tc>
                <a:extLst>
                  <a:ext uri="{0D108BD9-81ED-4DB2-BD59-A6C34878D82A}">
                    <a16:rowId xmlns="" xmlns:a16="http://schemas.microsoft.com/office/drawing/2014/main" val="10000"/>
                  </a:ext>
                </a:extLst>
              </a:tr>
            </a:tbl>
          </a:graphicData>
        </a:graphic>
      </p:graphicFrame>
      <p:sp>
        <p:nvSpPr>
          <p:cNvPr id="93" name="Shape 93"/>
          <p:cNvSpPr txBox="1"/>
          <p:nvPr/>
        </p:nvSpPr>
        <p:spPr>
          <a:xfrm>
            <a:off x="9836342" y="7075046"/>
            <a:ext cx="184666" cy="369332"/>
          </a:xfrm>
          <a:prstGeom prst="rect">
            <a:avLst/>
          </a:prstGeom>
          <a:noFill/>
          <a:ln>
            <a:noFill/>
          </a:ln>
        </p:spPr>
        <p:txBody>
          <a:bodyPr lIns="91425" tIns="45700" rIns="91425" bIns="45700" anchor="t" anchorCtr="0">
            <a:noAutofit/>
          </a:bodyPr>
          <a:lstStyle/>
          <a:p>
            <a:endParaRPr sz="1800">
              <a:latin typeface="Calibri"/>
              <a:ea typeface="Calibri"/>
              <a:cs typeface="Calibri"/>
              <a:sym typeface="Calibri"/>
            </a:endParaRPr>
          </a:p>
        </p:txBody>
      </p:sp>
      <p:sp>
        <p:nvSpPr>
          <p:cNvPr id="2" name="TextBox 1">
            <a:extLst>
              <a:ext uri="{FF2B5EF4-FFF2-40B4-BE49-F238E27FC236}">
                <a16:creationId xmlns="" xmlns:a16="http://schemas.microsoft.com/office/drawing/2014/main" id="{6552FD92-89C8-48DB-BF2E-8EA5D293D65F}"/>
              </a:ext>
            </a:extLst>
          </p:cNvPr>
          <p:cNvSpPr txBox="1"/>
          <p:nvPr/>
        </p:nvSpPr>
        <p:spPr>
          <a:xfrm>
            <a:off x="5763114" y="284155"/>
            <a:ext cx="4024420" cy="52322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1" u="sng" dirty="0">
                <a:latin typeface="Calibri"/>
                <a:cs typeface="Calibri"/>
              </a:rPr>
              <a:t>Exam Questions</a:t>
            </a:r>
            <a:r>
              <a:rPr lang="en-US" sz="700" dirty="0">
                <a:latin typeface="Calibri"/>
                <a:cs typeface="Calibri"/>
              </a:rPr>
              <a:t>​​</a:t>
            </a:r>
          </a:p>
          <a:p>
            <a:pPr>
              <a:buFontTx/>
              <a:buAutoNum type="arabicPeriod"/>
            </a:pPr>
            <a:r>
              <a:rPr lang="en-US" sz="700" dirty="0" smtClean="0">
                <a:latin typeface="Calibri"/>
                <a:cs typeface="Calibri"/>
              </a:rPr>
              <a:t>Describe two key features of……(4 marks)</a:t>
            </a:r>
            <a:endParaRPr lang="en-US" sz="700" dirty="0">
              <a:latin typeface="Calibri"/>
              <a:cs typeface="Calibri"/>
            </a:endParaRPr>
          </a:p>
          <a:p>
            <a:pPr>
              <a:buFontTx/>
              <a:buAutoNum type="arabicPeriod" startAt="2"/>
            </a:pPr>
            <a:r>
              <a:rPr lang="en-US" sz="700" dirty="0">
                <a:latin typeface="Calibri"/>
                <a:cs typeface="Calibri"/>
              </a:rPr>
              <a:t>Explain what …. (8 marks)​​</a:t>
            </a:r>
          </a:p>
          <a:p>
            <a:pPr>
              <a:buFontTx/>
              <a:buAutoNum type="arabicPeriod" startAt="3"/>
            </a:pPr>
            <a:r>
              <a:rPr lang="en-US" sz="700" dirty="0" smtClean="0">
                <a:latin typeface="Calibri"/>
                <a:cs typeface="Calibri"/>
              </a:rPr>
              <a:t>To what extent do you agree with the statement that…..(</a:t>
            </a:r>
            <a:r>
              <a:rPr lang="en-US" sz="700" smtClean="0">
                <a:latin typeface="Calibri"/>
                <a:cs typeface="Calibri"/>
              </a:rPr>
              <a:t>16 marks)​​</a:t>
            </a:r>
            <a:endParaRPr lang="en-US" sz="700" dirty="0">
              <a:latin typeface="Calibri"/>
              <a:cs typeface="Calibri"/>
            </a:endParaRPr>
          </a:p>
        </p:txBody>
      </p:sp>
      <p:sp>
        <p:nvSpPr>
          <p:cNvPr id="5" name="TextBox 4">
            <a:extLst>
              <a:ext uri="{FF2B5EF4-FFF2-40B4-BE49-F238E27FC236}">
                <a16:creationId xmlns="" xmlns:a16="http://schemas.microsoft.com/office/drawing/2014/main" id="{37CA7A5A-2513-435F-AF9F-FB5116937146}"/>
              </a:ext>
            </a:extLst>
          </p:cNvPr>
          <p:cNvSpPr txBox="1"/>
          <p:nvPr/>
        </p:nvSpPr>
        <p:spPr>
          <a:xfrm>
            <a:off x="6956617" y="2748795"/>
            <a:ext cx="2872003" cy="4068514"/>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rPr>
              <a:t>Changes to Society</a:t>
            </a:r>
            <a:endParaRPr lang="en-US" sz="700" b="1"/>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sz="700" dirty="0"/>
          </a:p>
          <a:p>
            <a:r>
              <a:rPr lang="en-GB" sz="700" dirty="0">
                <a:latin typeface="Calibri"/>
                <a:cs typeface="Calibri"/>
              </a:rPr>
              <a:t>Although towns became bigger as people were drawn to them for the jobs they could get especially if there was a castle and/or a cathedral there- overall the percentage of the population living in towns stayed the same at about 5-10% as the population generally was growing.</a:t>
            </a:r>
            <a:endParaRPr lang="en-US" sz="700">
              <a:latin typeface="Calibri"/>
              <a:cs typeface="Calibri"/>
            </a:endParaRPr>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US" dirty="0"/>
          </a:p>
          <a:p>
            <a:endParaRPr lang="en-US" dirty="0"/>
          </a:p>
        </p:txBody>
      </p:sp>
      <p:pic>
        <p:nvPicPr>
          <p:cNvPr id="4" name="Picture 5" descr="A screenshot of a cell phone&#10;&#10;Description generated with very high confidence">
            <a:extLst>
              <a:ext uri="{FF2B5EF4-FFF2-40B4-BE49-F238E27FC236}">
                <a16:creationId xmlns="" xmlns:a16="http://schemas.microsoft.com/office/drawing/2014/main" id="{006FBCEE-656C-4578-93B5-345066B6CBAB}"/>
              </a:ext>
            </a:extLst>
          </p:cNvPr>
          <p:cNvPicPr>
            <a:picLocks noChangeAspect="1"/>
          </p:cNvPicPr>
          <p:nvPr/>
        </p:nvPicPr>
        <p:blipFill>
          <a:blip r:embed="rId3"/>
          <a:stretch>
            <a:fillRect/>
          </a:stretch>
        </p:blipFill>
        <p:spPr>
          <a:xfrm>
            <a:off x="7007121" y="2941535"/>
            <a:ext cx="2780649" cy="2108786"/>
          </a:xfrm>
          <a:prstGeom prst="rect">
            <a:avLst/>
          </a:prstGeom>
        </p:spPr>
      </p:pic>
      <p:sp>
        <p:nvSpPr>
          <p:cNvPr id="8" name="TextBox 7">
            <a:extLst>
              <a:ext uri="{FF2B5EF4-FFF2-40B4-BE49-F238E27FC236}">
                <a16:creationId xmlns="" xmlns:a16="http://schemas.microsoft.com/office/drawing/2014/main" id="{E3C2DACC-F466-497D-A027-AFF2836EB112}"/>
              </a:ext>
            </a:extLst>
          </p:cNvPr>
          <p:cNvSpPr txBox="1"/>
          <p:nvPr/>
        </p:nvSpPr>
        <p:spPr>
          <a:xfrm>
            <a:off x="5760552" y="3361854"/>
            <a:ext cx="1668948" cy="146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webkit-standard"/>
              <a:cs typeface="Segoe UI"/>
            </a:endParaRPr>
          </a:p>
        </p:txBody>
      </p:sp>
      <p:pic>
        <p:nvPicPr>
          <p:cNvPr id="10" name="Picture 10" descr="A screenshot of a cell phone&#10;&#10;Description generated with very high confidence">
            <a:extLst>
              <a:ext uri="{FF2B5EF4-FFF2-40B4-BE49-F238E27FC236}">
                <a16:creationId xmlns="" xmlns:a16="http://schemas.microsoft.com/office/drawing/2014/main" id="{3A983A72-4599-4955-9779-785879CC230A}"/>
              </a:ext>
            </a:extLst>
          </p:cNvPr>
          <p:cNvPicPr>
            <a:picLocks noChangeAspect="1"/>
          </p:cNvPicPr>
          <p:nvPr/>
        </p:nvPicPr>
        <p:blipFill rotWithShape="1">
          <a:blip r:embed="rId4"/>
          <a:srcRect l="2830"/>
          <a:stretch/>
        </p:blipFill>
        <p:spPr>
          <a:xfrm>
            <a:off x="7054746" y="5600635"/>
            <a:ext cx="2703249" cy="1131852"/>
          </a:xfrm>
          <a:prstGeom prst="rect">
            <a:avLst/>
          </a:prstGeom>
        </p:spPr>
      </p:pic>
      <p:sp>
        <p:nvSpPr>
          <p:cNvPr id="14" name="TextBox 13">
            <a:extLst>
              <a:ext uri="{FF2B5EF4-FFF2-40B4-BE49-F238E27FC236}">
                <a16:creationId xmlns="" xmlns:a16="http://schemas.microsoft.com/office/drawing/2014/main" id="{76E6963F-6C6C-4FD7-AA6E-51F3A855B683}"/>
              </a:ext>
            </a:extLst>
          </p:cNvPr>
          <p:cNvSpPr txBox="1"/>
          <p:nvPr/>
        </p:nvSpPr>
        <p:spPr>
          <a:xfrm>
            <a:off x="3657598" y="1047750"/>
            <a:ext cx="4810125" cy="170816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Changes in Landownership, 1066-87 </a:t>
            </a:r>
            <a:r>
              <a:rPr lang="en-US" sz="700" dirty="0">
                <a:cs typeface="Segoe UI"/>
              </a:rPr>
              <a:t>​​</a:t>
            </a:r>
          </a:p>
          <a:p>
            <a:r>
              <a:rPr lang="en-GB" sz="700" dirty="0">
                <a:cs typeface="Segoe UI"/>
              </a:rPr>
              <a:t>​​</a:t>
            </a:r>
            <a:r>
              <a:rPr lang="en-GB" sz="700" dirty="0">
                <a:latin typeface="Calibri"/>
                <a:cs typeface="Segoe UI"/>
              </a:rPr>
              <a:t>Between 1066-1087, William replaced the Anglo-Saxon landholders with Normans. The rebellions had showed that he could not trust the Anglo-Saxon nobles. </a:t>
            </a:r>
            <a:r>
              <a:rPr lang="en-GB" sz="700" dirty="0">
                <a:cs typeface="Segoe UI"/>
              </a:rPr>
              <a:t>​​</a:t>
            </a:r>
            <a:r>
              <a:rPr lang="en-GB" sz="700" dirty="0">
                <a:latin typeface="Calibri"/>
                <a:cs typeface="Segoe UI"/>
              </a:rPr>
              <a:t>By 1087, less than 5% of the land was held by Anglo-Saxon aristocrats. Only two of England’s tenants-in-chief were Anglo-Saxons. (Tenants-in-chief were the large landholders who held their land directly from the king.) ​​</a:t>
            </a:r>
            <a:endParaRPr lang="en-GB" sz="700" dirty="0">
              <a:latin typeface="Calibri"/>
              <a:cs typeface="Calibri"/>
            </a:endParaRPr>
          </a:p>
          <a:p>
            <a:r>
              <a:rPr lang="en-GB" sz="700" dirty="0">
                <a:latin typeface="Calibri"/>
                <a:cs typeface="Segoe UI"/>
              </a:rPr>
              <a:t>​</a:t>
            </a:r>
            <a:endParaRPr lang="en-GB" sz="700" dirty="0"/>
          </a:p>
          <a:p>
            <a:r>
              <a:rPr lang="en-GB" sz="700" b="1" dirty="0">
                <a:latin typeface="Calibri"/>
                <a:cs typeface="Segoe UI"/>
              </a:rPr>
              <a:t>How did Anglo-Saxons lose their land? </a:t>
            </a:r>
            <a:r>
              <a:rPr lang="en-GB" sz="700" dirty="0">
                <a:latin typeface="Calibri"/>
                <a:cs typeface="Segoe UI"/>
              </a:rPr>
              <a:t>​</a:t>
            </a:r>
            <a:endParaRPr lang="en-GB" sz="700" dirty="0"/>
          </a:p>
          <a:p>
            <a:pPr marL="171450" indent="-171450">
              <a:buFont typeface="Arial"/>
              <a:buChar char="•"/>
            </a:pPr>
            <a:r>
              <a:rPr lang="en-GB" sz="700" b="1" dirty="0">
                <a:latin typeface="Calibri"/>
              </a:rPr>
              <a:t>Forfeit - </a:t>
            </a:r>
            <a:r>
              <a:rPr lang="en-GB" sz="700" dirty="0">
                <a:latin typeface="Calibri"/>
              </a:rPr>
              <a:t>Landowners simply lost their land as a punishment. William took it and gave it to Normans instead.</a:t>
            </a:r>
            <a:r>
              <a:rPr lang="en-GB" sz="700" b="1" dirty="0">
                <a:latin typeface="Calibri"/>
              </a:rPr>
              <a:t> </a:t>
            </a:r>
            <a:r>
              <a:rPr lang="en-GB" sz="700" dirty="0">
                <a:latin typeface="Calibri"/>
              </a:rPr>
              <a:t>​</a:t>
            </a:r>
            <a:endParaRPr lang="en-GB" sz="700" dirty="0"/>
          </a:p>
          <a:p>
            <a:pPr marL="171450" indent="-171450">
              <a:buFont typeface="Arial"/>
              <a:buChar char="•"/>
            </a:pPr>
            <a:r>
              <a:rPr lang="en-GB" sz="700" b="1" dirty="0">
                <a:latin typeface="Calibri"/>
              </a:rPr>
              <a:t>New earldoms - </a:t>
            </a:r>
            <a:r>
              <a:rPr lang="en-GB" sz="700" dirty="0">
                <a:latin typeface="Calibri"/>
              </a:rPr>
              <a:t>William made new earldoms, e.g. the Marcher earldoms, and gave them to his followers. They were created to defend trouble spots.</a:t>
            </a:r>
            <a:r>
              <a:rPr lang="en-GB" sz="700" b="1" dirty="0">
                <a:latin typeface="Calibri"/>
              </a:rPr>
              <a:t> </a:t>
            </a:r>
            <a:r>
              <a:rPr lang="en-GB" sz="700" dirty="0">
                <a:latin typeface="Calibri"/>
              </a:rPr>
              <a:t>​</a:t>
            </a:r>
            <a:endParaRPr lang="en-GB" sz="700" dirty="0"/>
          </a:p>
          <a:p>
            <a:pPr marL="171450" indent="-171450">
              <a:buFont typeface="Arial"/>
              <a:buChar char="•"/>
            </a:pPr>
            <a:r>
              <a:rPr lang="en-GB" sz="700" b="1" dirty="0">
                <a:latin typeface="Calibri"/>
              </a:rPr>
              <a:t> Land grabs - </a:t>
            </a:r>
            <a:r>
              <a:rPr lang="en-GB" sz="700" dirty="0">
                <a:latin typeface="Calibri"/>
              </a:rPr>
              <a:t>This way was illegal – Normans either seized land, or took it through corrupt dealings which left Anglo-Saxons with less than before. Norman sheriffs were known for doing this.</a:t>
            </a:r>
            <a:r>
              <a:rPr lang="en-GB" sz="700" b="1" dirty="0">
                <a:latin typeface="Calibri"/>
              </a:rPr>
              <a:t> </a:t>
            </a:r>
            <a:r>
              <a:rPr lang="en-GB" sz="700" dirty="0">
                <a:latin typeface="Calibri"/>
              </a:rPr>
              <a:t>​</a:t>
            </a:r>
            <a:endParaRPr lang="en-GB" sz="700" dirty="0"/>
          </a:p>
          <a:p>
            <a:r>
              <a:rPr lang="en-GB" sz="700" dirty="0">
                <a:latin typeface="Calibri"/>
                <a:cs typeface="Segoe UI"/>
              </a:rPr>
              <a:t>​</a:t>
            </a:r>
            <a:endParaRPr lang="en-GB" sz="700" dirty="0"/>
          </a:p>
          <a:p>
            <a:r>
              <a:rPr lang="en-GB" sz="700" dirty="0">
                <a:latin typeface="Calibri"/>
                <a:cs typeface="Segoe UI"/>
              </a:rPr>
              <a:t>After 1071 William </a:t>
            </a:r>
            <a:r>
              <a:rPr lang="en-GB" sz="700" b="1" dirty="0">
                <a:latin typeface="Calibri"/>
                <a:cs typeface="Segoe UI"/>
              </a:rPr>
              <a:t>combined</a:t>
            </a:r>
            <a:r>
              <a:rPr lang="en-GB" sz="700" dirty="0">
                <a:latin typeface="Calibri"/>
                <a:cs typeface="Segoe UI"/>
              </a:rPr>
              <a:t> blocks of territory to form large blocks, rather than earls having pieces of land all around the country. </a:t>
            </a:r>
            <a:r>
              <a:rPr lang="en-US" sz="700" dirty="0">
                <a:latin typeface="Calibri"/>
                <a:cs typeface="Segoe UI"/>
              </a:rPr>
              <a:t>​</a:t>
            </a:r>
            <a:endParaRPr lang="en-US" sz="700" dirty="0"/>
          </a:p>
        </p:txBody>
      </p:sp>
      <p:pic>
        <p:nvPicPr>
          <p:cNvPr id="16" name="Picture 16" descr="A screenshot of a cell phone&#10;&#10;Description generated with very high confidence">
            <a:extLst>
              <a:ext uri="{FF2B5EF4-FFF2-40B4-BE49-F238E27FC236}">
                <a16:creationId xmlns="" xmlns:a16="http://schemas.microsoft.com/office/drawing/2014/main" id="{38BB2AF4-B07B-4B5A-8BF8-6919DCFA5439}"/>
              </a:ext>
            </a:extLst>
          </p:cNvPr>
          <p:cNvPicPr>
            <a:picLocks noChangeAspect="1"/>
          </p:cNvPicPr>
          <p:nvPr/>
        </p:nvPicPr>
        <p:blipFill>
          <a:blip r:embed="rId5"/>
          <a:stretch>
            <a:fillRect/>
          </a:stretch>
        </p:blipFill>
        <p:spPr>
          <a:xfrm>
            <a:off x="8491539" y="1066801"/>
            <a:ext cx="1343025" cy="1657350"/>
          </a:xfrm>
          <a:prstGeom prst="rect">
            <a:avLst/>
          </a:prstGeom>
        </p:spPr>
      </p:pic>
      <p:sp>
        <p:nvSpPr>
          <p:cNvPr id="36" name="TextBox 35">
            <a:extLst>
              <a:ext uri="{FF2B5EF4-FFF2-40B4-BE49-F238E27FC236}">
                <a16:creationId xmlns="" xmlns:a16="http://schemas.microsoft.com/office/drawing/2014/main" id="{CB45321D-D655-4F1E-94D9-30641097F71D}"/>
              </a:ext>
            </a:extLst>
          </p:cNvPr>
          <p:cNvSpPr txBox="1"/>
          <p:nvPr/>
        </p:nvSpPr>
        <p:spPr>
          <a:xfrm>
            <a:off x="47625" y="1047750"/>
            <a:ext cx="3552825" cy="5684341"/>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The Feudal System </a:t>
            </a:r>
            <a:r>
              <a:rPr lang="en-US" sz="700" dirty="0">
                <a:cs typeface="Segoe UI"/>
              </a:rPr>
              <a:t>​​</a:t>
            </a:r>
            <a:endParaRPr lang="en-US" sz="700" dirty="0"/>
          </a:p>
          <a:p>
            <a:r>
              <a:rPr lang="en-GB" sz="700" dirty="0">
                <a:cs typeface="Segoe UI"/>
              </a:rPr>
              <a:t>​The F</a:t>
            </a:r>
            <a:r>
              <a:rPr lang="en-GB" sz="700" b="1" dirty="0">
                <a:latin typeface="Calibri"/>
                <a:cs typeface="Segoe UI"/>
              </a:rPr>
              <a:t>eudal system </a:t>
            </a:r>
            <a:r>
              <a:rPr lang="en-GB" sz="700" dirty="0">
                <a:latin typeface="Calibri"/>
                <a:cs typeface="Segoe UI"/>
              </a:rPr>
              <a:t>was the system of landholding, and the duties and obligations that came with it. </a:t>
            </a:r>
            <a:r>
              <a:rPr lang="en-US" sz="700" dirty="0">
                <a:cs typeface="Segoe UI"/>
              </a:rPr>
              <a:t>​</a:t>
            </a:r>
            <a:r>
              <a:rPr lang="en-GB" sz="700" dirty="0">
                <a:latin typeface="Calibri"/>
                <a:cs typeface="Segoe UI"/>
              </a:rPr>
              <a:t>William gave land to his tenants-in-chief, but they had to provide him troops when needed. Land with this obligation was called a </a:t>
            </a:r>
            <a:r>
              <a:rPr lang="en-GB" sz="700" b="1" dirty="0">
                <a:latin typeface="Calibri"/>
                <a:cs typeface="Segoe UI"/>
              </a:rPr>
              <a:t>fief </a:t>
            </a:r>
            <a:r>
              <a:rPr lang="en-GB" sz="700" i="1" dirty="0">
                <a:latin typeface="Calibri"/>
                <a:cs typeface="Segoe UI"/>
              </a:rPr>
              <a:t>(</a:t>
            </a:r>
            <a:r>
              <a:rPr lang="en-GB" sz="700" dirty="0">
                <a:latin typeface="Calibri"/>
                <a:cs typeface="Segoe UI"/>
              </a:rPr>
              <a:t>or </a:t>
            </a:r>
            <a:r>
              <a:rPr lang="en-GB" sz="700" i="1" dirty="0">
                <a:latin typeface="Calibri"/>
                <a:cs typeface="Segoe UI"/>
              </a:rPr>
              <a:t>feud). </a:t>
            </a:r>
            <a:r>
              <a:rPr lang="en-GB" sz="700" dirty="0">
                <a:cs typeface="Segoe UI"/>
              </a:rPr>
              <a:t>​​</a:t>
            </a:r>
            <a:endParaRPr lang="en-GB" sz="700" dirty="0"/>
          </a:p>
          <a:p>
            <a:r>
              <a:rPr lang="en-GB" sz="700" dirty="0">
                <a:latin typeface="Calibri"/>
                <a:cs typeface="Segoe UI"/>
              </a:rPr>
              <a:t>Some landholders also had to provide </a:t>
            </a:r>
            <a:r>
              <a:rPr lang="en-GB" sz="700" b="1" dirty="0">
                <a:latin typeface="Calibri"/>
                <a:cs typeface="Segoe UI"/>
              </a:rPr>
              <a:t>knights. Knight service </a:t>
            </a:r>
            <a:r>
              <a:rPr lang="en-GB" sz="700" dirty="0">
                <a:latin typeface="Calibri"/>
                <a:cs typeface="Segoe UI"/>
              </a:rPr>
              <a:t>was for 40 days, and was unpaid – the tenant-in-chief had to provide money, weapons and equipment for them. Essentially, this ensured that William had troops without having to pay for them himself. ​</a:t>
            </a:r>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r>
              <a:rPr lang="en-GB" sz="700" dirty="0">
                <a:latin typeface="Calibri"/>
                <a:cs typeface="Calibri"/>
              </a:rPr>
              <a:t>The king was the most powerful person in the feudal hierarchy, followed by the tenants-in-chief. Vassals were not as powerful, and answered to the tenants-in-chief. </a:t>
            </a:r>
            <a:endParaRPr lang="en-US" sz="700" dirty="0">
              <a:latin typeface="Calibri"/>
              <a:cs typeface="Calibri"/>
            </a:endParaRPr>
          </a:p>
          <a:p>
            <a:endParaRPr lang="en-GB" sz="700" dirty="0">
              <a:latin typeface="Calibri"/>
              <a:cs typeface="Calibri"/>
            </a:endParaRPr>
          </a:p>
          <a:p>
            <a:r>
              <a:rPr lang="en-GB" sz="700" b="1" dirty="0">
                <a:latin typeface="Calibri"/>
                <a:cs typeface="Calibri"/>
              </a:rPr>
              <a:t>Tenants-in-chief </a:t>
            </a:r>
            <a:endParaRPr lang="en-GB" sz="700" dirty="0">
              <a:latin typeface="Calibri"/>
              <a:cs typeface="Calibri"/>
            </a:endParaRPr>
          </a:p>
          <a:p>
            <a:r>
              <a:rPr lang="en-GB" sz="700" dirty="0">
                <a:latin typeface="Calibri"/>
                <a:cs typeface="Calibri"/>
              </a:rPr>
              <a:t>Tenants-in-chief held their fiefs direct from the king. They were important people like </a:t>
            </a:r>
            <a:r>
              <a:rPr lang="en-GB" sz="700" b="1" dirty="0">
                <a:latin typeface="Calibri"/>
                <a:cs typeface="Calibri"/>
              </a:rPr>
              <a:t>barons</a:t>
            </a:r>
            <a:r>
              <a:rPr lang="en-GB" sz="700" dirty="0">
                <a:latin typeface="Calibri"/>
                <a:cs typeface="Calibri"/>
              </a:rPr>
              <a:t>, and some were Church leaders (e.g. bishops). </a:t>
            </a:r>
            <a:endParaRPr lang="en-US" sz="700" dirty="0">
              <a:latin typeface="Calibri"/>
              <a:cs typeface="Calibri"/>
            </a:endParaRPr>
          </a:p>
          <a:p>
            <a:r>
              <a:rPr lang="en-GB" sz="700" dirty="0">
                <a:latin typeface="Calibri"/>
                <a:cs typeface="Calibri"/>
              </a:rPr>
              <a:t>They had several important roles: </a:t>
            </a:r>
            <a:endParaRPr lang="en-US"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pPr marL="171450" indent="-171450">
              <a:buFont typeface="Arial"/>
              <a:buChar char="•"/>
            </a:pPr>
            <a:endParaRPr lang="en-GB" sz="700" b="1" dirty="0">
              <a:latin typeface="Calibri"/>
              <a:cs typeface="Calibri"/>
            </a:endParaRPr>
          </a:p>
          <a:p>
            <a:pPr marL="171450" indent="-171450">
              <a:buFont typeface="Arial"/>
              <a:buChar char="•"/>
            </a:pPr>
            <a:endParaRPr lang="en-GB" sz="700" b="1" dirty="0">
              <a:latin typeface="Calibri"/>
              <a:cs typeface="Calibri"/>
            </a:endParaRPr>
          </a:p>
          <a:p>
            <a:pPr marL="171450" indent="-171450">
              <a:buFont typeface="Arial"/>
              <a:buChar char="•"/>
            </a:pPr>
            <a:r>
              <a:rPr lang="en-GB" sz="700" b="1" dirty="0">
                <a:latin typeface="Calibri"/>
                <a:cs typeface="Calibri"/>
              </a:rPr>
              <a:t>Knight service: </a:t>
            </a:r>
            <a:r>
              <a:rPr lang="en-GB" sz="700" dirty="0">
                <a:latin typeface="Calibri"/>
                <a:cs typeface="Calibri"/>
              </a:rPr>
              <a:t>There were probably around 6000 knights in Norman England. Their job was to guard their lord’s property, help defeat any threats and provide up to 40 days’ knight service when needed. Knights were superior soldiers. They used cavalry charges and couched lances, also the invention of new saddles and stirrups, effectively against their enemies, and were often based in castles. Knights replaced </a:t>
            </a:r>
            <a:r>
              <a:rPr lang="en-GB" sz="700" dirty="0" err="1">
                <a:latin typeface="Calibri"/>
                <a:cs typeface="Calibri"/>
              </a:rPr>
              <a:t>thegns</a:t>
            </a:r>
            <a:r>
              <a:rPr lang="en-GB" sz="700" dirty="0">
                <a:latin typeface="Calibri"/>
                <a:cs typeface="Calibri"/>
              </a:rPr>
              <a:t> as the under-tenants; the lords of the manor. They dealt with minor court cases in manorial courts. </a:t>
            </a:r>
            <a:endParaRPr lang="en-GB"/>
          </a:p>
          <a:p>
            <a:pPr marL="171450" indent="-171450">
              <a:buFont typeface="Arial"/>
              <a:buChar char="•"/>
            </a:pPr>
            <a:r>
              <a:rPr lang="en-GB" sz="700" dirty="0">
                <a:latin typeface="Calibri"/>
                <a:cs typeface="Calibri"/>
              </a:rPr>
              <a:t>Landholding: Under William, when a landholder died their heir did not automatically inherit the land. They had to prove their loyalty to William, and pay him to use the land. This payment was called a </a:t>
            </a:r>
            <a:r>
              <a:rPr lang="en-GB" sz="700" b="1" dirty="0">
                <a:latin typeface="Calibri"/>
                <a:cs typeface="Calibri"/>
              </a:rPr>
              <a:t>relief. </a:t>
            </a:r>
            <a:r>
              <a:rPr lang="en-GB" sz="700" dirty="0">
                <a:latin typeface="Calibri"/>
                <a:cs typeface="Calibri"/>
              </a:rPr>
              <a:t>William could reward loyal followers with low reliefs, or threaten difficult landholders with high reliefs. This was a new system, which even Normans hadn’t had before. It was designed to encourage loyalty to the king and reduce the power of potential challengers. </a:t>
            </a:r>
          </a:p>
          <a:p>
            <a:pPr marL="171450" indent="-171450">
              <a:buFont typeface="Arial"/>
              <a:buChar char="•"/>
            </a:pPr>
            <a:r>
              <a:rPr lang="en-GB" sz="700" b="1" dirty="0">
                <a:latin typeface="Calibri"/>
                <a:cs typeface="Calibri"/>
              </a:rPr>
              <a:t>Homage – Oath of Fealty: </a:t>
            </a:r>
            <a:r>
              <a:rPr lang="en-GB" sz="700" dirty="0">
                <a:latin typeface="Calibri"/>
                <a:cs typeface="Calibri"/>
              </a:rPr>
              <a:t>Landholders had to carry out a ceremony of homage to William. They promised on the Bible to remain loyal to him, saying “I become your man”. Tenants-in-chief would perform similar ceremonies with their under-tenants. </a:t>
            </a:r>
          </a:p>
          <a:p>
            <a:pPr marL="171450" indent="-171450">
              <a:buFont typeface="Arial"/>
              <a:buChar char="•"/>
            </a:pPr>
            <a:r>
              <a:rPr lang="en-GB" sz="700" b="1" dirty="0">
                <a:latin typeface="Calibri"/>
                <a:cs typeface="Calibri"/>
              </a:rPr>
              <a:t>Labour service: </a:t>
            </a:r>
            <a:r>
              <a:rPr lang="en-GB" sz="700" dirty="0">
                <a:latin typeface="Calibri"/>
                <a:cs typeface="Calibri"/>
              </a:rPr>
              <a:t>This was the work that peasants did in return for using the land. It involved farm work (e.g. ploughing the lord’s fields) or providing produce. </a:t>
            </a:r>
          </a:p>
          <a:p>
            <a:pPr marL="171450" indent="-171450">
              <a:buFont typeface="Arial"/>
              <a:buChar char="•"/>
            </a:pPr>
            <a:r>
              <a:rPr lang="en-GB" sz="700" b="1" dirty="0">
                <a:latin typeface="Calibri"/>
                <a:cs typeface="Calibri"/>
              </a:rPr>
              <a:t>Forfeiture: </a:t>
            </a:r>
            <a:r>
              <a:rPr lang="en-GB" sz="700" dirty="0">
                <a:latin typeface="Calibri"/>
                <a:cs typeface="Calibri"/>
              </a:rPr>
              <a:t>Forfeiture was the punishment for breaking the agreement between landholder and tenant. If the land-user didn’t provide the service required of them, they would forfeit their land or pay a fine.</a:t>
            </a:r>
            <a:endParaRPr lang="en-US" sz="700">
              <a:latin typeface="Calibri"/>
              <a:cs typeface="Calibri"/>
            </a:endParaRPr>
          </a:p>
        </p:txBody>
      </p:sp>
      <p:pic>
        <p:nvPicPr>
          <p:cNvPr id="29" name="Picture 29" descr="A screenshot of a cell phone&#10;&#10;Description generated with very high confidence">
            <a:extLst>
              <a:ext uri="{FF2B5EF4-FFF2-40B4-BE49-F238E27FC236}">
                <a16:creationId xmlns="" xmlns:a16="http://schemas.microsoft.com/office/drawing/2014/main" id="{7AFFDAD4-B388-4D3F-AB90-4DC08AB90F1D}"/>
              </a:ext>
            </a:extLst>
          </p:cNvPr>
          <p:cNvPicPr>
            <a:picLocks noChangeAspect="1"/>
          </p:cNvPicPr>
          <p:nvPr/>
        </p:nvPicPr>
        <p:blipFill>
          <a:blip r:embed="rId6"/>
          <a:stretch>
            <a:fillRect/>
          </a:stretch>
        </p:blipFill>
        <p:spPr>
          <a:xfrm>
            <a:off x="600075" y="1909762"/>
            <a:ext cx="2667000" cy="904875"/>
          </a:xfrm>
          <a:prstGeom prst="rect">
            <a:avLst/>
          </a:prstGeom>
        </p:spPr>
      </p:pic>
      <p:pic>
        <p:nvPicPr>
          <p:cNvPr id="32" name="Picture 32" descr="A picture containing text&#10;&#10;Description generated with high confidence">
            <a:extLst>
              <a:ext uri="{FF2B5EF4-FFF2-40B4-BE49-F238E27FC236}">
                <a16:creationId xmlns="" xmlns:a16="http://schemas.microsoft.com/office/drawing/2014/main" id="{B6814D6B-8CBB-41AE-954C-7E0F61F319AF}"/>
              </a:ext>
            </a:extLst>
          </p:cNvPr>
          <p:cNvPicPr>
            <a:picLocks noChangeAspect="1"/>
          </p:cNvPicPr>
          <p:nvPr/>
        </p:nvPicPr>
        <p:blipFill>
          <a:blip r:embed="rId7"/>
          <a:stretch>
            <a:fillRect/>
          </a:stretch>
        </p:blipFill>
        <p:spPr>
          <a:xfrm>
            <a:off x="600075" y="3571875"/>
            <a:ext cx="2743200" cy="762000"/>
          </a:xfrm>
          <a:prstGeom prst="rect">
            <a:avLst/>
          </a:prstGeom>
        </p:spPr>
      </p:pic>
      <p:graphicFrame>
        <p:nvGraphicFramePr>
          <p:cNvPr id="37" name="Table 36">
            <a:extLst>
              <a:ext uri="{FF2B5EF4-FFF2-40B4-BE49-F238E27FC236}">
                <a16:creationId xmlns="" xmlns:a16="http://schemas.microsoft.com/office/drawing/2014/main" id="{D29C21D8-E45E-404A-A421-43D65B8383E1}"/>
              </a:ext>
            </a:extLst>
          </p:cNvPr>
          <p:cNvGraphicFramePr>
            <a:graphicFrameLocks noGrp="1"/>
          </p:cNvGraphicFramePr>
          <p:nvPr>
            <p:extLst/>
          </p:nvPr>
        </p:nvGraphicFramePr>
        <p:xfrm>
          <a:off x="3648075" y="2790825"/>
          <a:ext cx="3274954" cy="3962400"/>
        </p:xfrm>
        <a:graphic>
          <a:graphicData uri="http://schemas.openxmlformats.org/drawingml/2006/table">
            <a:tbl>
              <a:tblPr firstRow="1" bandRow="1">
                <a:tableStyleId>{8794B465-FAD5-4E7C-BB1E-9C8699F70E79}</a:tableStyleId>
              </a:tblPr>
              <a:tblGrid>
                <a:gridCol w="1637477">
                  <a:extLst>
                    <a:ext uri="{9D8B030D-6E8A-4147-A177-3AD203B41FA5}">
                      <a16:colId xmlns="" xmlns:a16="http://schemas.microsoft.com/office/drawing/2014/main" val="3048271370"/>
                    </a:ext>
                  </a:extLst>
                </a:gridCol>
                <a:gridCol w="1637477">
                  <a:extLst>
                    <a:ext uri="{9D8B030D-6E8A-4147-A177-3AD203B41FA5}">
                      <a16:colId xmlns="" xmlns:a16="http://schemas.microsoft.com/office/drawing/2014/main" val="2659259468"/>
                    </a:ext>
                  </a:extLst>
                </a:gridCol>
              </a:tblGrid>
              <a:tr h="361950">
                <a:tc gridSpan="2">
                  <a:txBody>
                    <a:bodyPr/>
                    <a:lstStyle/>
                    <a:p>
                      <a:pPr algn="ctr" fontAlgn="base"/>
                      <a:r>
                        <a:rPr lang="en-US" sz="800" b="1" dirty="0">
                          <a:effectLst/>
                        </a:rPr>
                        <a:t>To what extent was the Norman Feudal System different to the Anglo-Saxon Feudal System?​</a:t>
                      </a:r>
                      <a:endParaRPr lang="en-US" b="1" dirty="0">
                        <a:effectLst/>
                      </a:endParaRPr>
                    </a:p>
                  </a:txBody>
                  <a:tcPr/>
                </a:tc>
                <a:tc hMerge="1">
                  <a:txBody>
                    <a:bodyPr/>
                    <a:lstStyle/>
                    <a:p>
                      <a:endParaRPr lang="en-US"/>
                    </a:p>
                  </a:txBody>
                  <a:tcPr/>
                </a:tc>
                <a:extLst>
                  <a:ext uri="{0D108BD9-81ED-4DB2-BD59-A6C34878D82A}">
                    <a16:rowId xmlns="" xmlns:a16="http://schemas.microsoft.com/office/drawing/2014/main" val="3162339874"/>
                  </a:ext>
                </a:extLst>
              </a:tr>
              <a:tr h="247650">
                <a:tc>
                  <a:txBody>
                    <a:bodyPr/>
                    <a:lstStyle/>
                    <a:p>
                      <a:pPr algn="ctr" fontAlgn="base"/>
                      <a:r>
                        <a:rPr lang="en-US" sz="800" dirty="0">
                          <a:effectLst/>
                        </a:rPr>
                        <a:t>Anglo-Saxon Society​</a:t>
                      </a:r>
                      <a:endParaRPr lang="en-US" dirty="0">
                        <a:effectLst/>
                      </a:endParaRPr>
                    </a:p>
                  </a:txBody>
                  <a:tcPr/>
                </a:tc>
                <a:tc>
                  <a:txBody>
                    <a:bodyPr/>
                    <a:lstStyle/>
                    <a:p>
                      <a:pPr algn="ctr" fontAlgn="base"/>
                      <a:r>
                        <a:rPr lang="en-US" sz="800" dirty="0">
                          <a:effectLst/>
                        </a:rPr>
                        <a:t>Norman England Society​</a:t>
                      </a:r>
                      <a:endParaRPr lang="en-US" dirty="0">
                        <a:effectLst/>
                      </a:endParaRPr>
                    </a:p>
                  </a:txBody>
                  <a:tcPr/>
                </a:tc>
                <a:extLst>
                  <a:ext uri="{0D108BD9-81ED-4DB2-BD59-A6C34878D82A}">
                    <a16:rowId xmlns="" xmlns:a16="http://schemas.microsoft.com/office/drawing/2014/main" val="988076505"/>
                  </a:ext>
                </a:extLst>
              </a:tr>
              <a:tr h="361950">
                <a:tc>
                  <a:txBody>
                    <a:bodyPr/>
                    <a:lstStyle/>
                    <a:p>
                      <a:pPr marL="171450" lvl="0" indent="-171450" fontAlgn="base">
                        <a:buFont typeface="Arial"/>
                        <a:buChar char="•"/>
                      </a:pPr>
                      <a:r>
                        <a:rPr lang="en-US" sz="800" dirty="0">
                          <a:effectLst/>
                        </a:rPr>
                        <a:t>King: ruler of the country.​</a:t>
                      </a:r>
                      <a:endParaRPr lang="en-US" sz="640" dirty="0">
                        <a:effectLst/>
                      </a:endParaRPr>
                    </a:p>
                    <a:p>
                      <a:pPr marL="171450" lvl="0" indent="-171450" fontAlgn="base">
                        <a:buFont typeface="Arial"/>
                        <a:buChar char="•"/>
                      </a:pPr>
                      <a:r>
                        <a:rPr lang="en-US" sz="800" dirty="0">
                          <a:effectLst/>
                        </a:rPr>
                        <a:t>Nobles/landowner/Earls: fought in battles for the king and ran the administration.​</a:t>
                      </a:r>
                      <a:endParaRPr lang="en-US" sz="600" dirty="0">
                        <a:effectLst/>
                      </a:endParaRPr>
                    </a:p>
                    <a:p>
                      <a:pPr marL="171450" lvl="0" indent="-171450" fontAlgn="base">
                        <a:buFont typeface="Arial"/>
                        <a:buChar char="•"/>
                      </a:pPr>
                      <a:r>
                        <a:rPr lang="en-US" sz="800" dirty="0" err="1">
                          <a:effectLst/>
                        </a:rPr>
                        <a:t>Thegns</a:t>
                      </a:r>
                      <a:r>
                        <a:rPr lang="en-US" sz="800" dirty="0">
                          <a:effectLst/>
                        </a:rPr>
                        <a:t>/Bailiffs: </a:t>
                      </a:r>
                      <a:r>
                        <a:rPr lang="en-US" sz="800" dirty="0" err="1">
                          <a:effectLst/>
                        </a:rPr>
                        <a:t>Thegns</a:t>
                      </a:r>
                      <a:r>
                        <a:rPr lang="en-US" sz="800" dirty="0">
                          <a:effectLst/>
                        </a:rPr>
                        <a:t> could own land. Bailiffs enforced law and order.​</a:t>
                      </a:r>
                      <a:endParaRPr lang="en-US" sz="600" dirty="0">
                        <a:effectLst/>
                      </a:endParaRPr>
                    </a:p>
                    <a:p>
                      <a:pPr marL="171450" lvl="0" indent="-171450" fontAlgn="base">
                        <a:buFont typeface="Arial"/>
                        <a:buChar char="•"/>
                      </a:pPr>
                      <a:r>
                        <a:rPr lang="en-US" sz="800" dirty="0">
                          <a:effectLst/>
                        </a:rPr>
                        <a:t>Peasants: Farmed the land. Couldn't leave the land without permission. Provided military service.​</a:t>
                      </a:r>
                      <a:endParaRPr lang="en-US" sz="600" dirty="0">
                        <a:effectLst/>
                      </a:endParaRPr>
                    </a:p>
                    <a:p>
                      <a:pPr fontAlgn="base"/>
                      <a:r>
                        <a:rPr lang="en-US" sz="1400" dirty="0">
                          <a:effectLst/>
                        </a:rPr>
                        <a:t>​</a:t>
                      </a:r>
                      <a:endParaRPr lang="en-US" dirty="0">
                        <a:effectLst/>
                      </a:endParaRPr>
                    </a:p>
                  </a:txBody>
                  <a:tcPr/>
                </a:tc>
                <a:tc>
                  <a:txBody>
                    <a:bodyPr/>
                    <a:lstStyle/>
                    <a:p>
                      <a:pPr marL="171450" lvl="0" indent="-171450" fontAlgn="base">
                        <a:buFont typeface="Arial"/>
                        <a:buChar char="•"/>
                      </a:pPr>
                      <a:r>
                        <a:rPr lang="en-US" sz="800" dirty="0">
                          <a:effectLst/>
                        </a:rPr>
                        <a:t>King: Ruler of the country. Gifted land to the nobility and church, but kept ownership of it.​</a:t>
                      </a:r>
                      <a:endParaRPr lang="en-US" sz="640" dirty="0">
                        <a:effectLst/>
                      </a:endParaRPr>
                    </a:p>
                    <a:p>
                      <a:pPr marL="171450" lvl="0" indent="-171450" fontAlgn="base">
                        <a:buFont typeface="Arial"/>
                        <a:buChar char="•"/>
                      </a:pPr>
                      <a:r>
                        <a:rPr lang="en-US" sz="800" dirty="0">
                          <a:effectLst/>
                        </a:rPr>
                        <a:t>Nobility and Church: Provided money and an army for the king and land to his knights.​</a:t>
                      </a:r>
                      <a:endParaRPr lang="en-US" sz="600" dirty="0">
                        <a:effectLst/>
                      </a:endParaRPr>
                    </a:p>
                    <a:p>
                      <a:pPr marL="171450" lvl="0" indent="-171450" fontAlgn="base">
                        <a:buFont typeface="Arial"/>
                        <a:buChar char="•"/>
                      </a:pPr>
                      <a:r>
                        <a:rPr lang="en-US" sz="800" dirty="0">
                          <a:effectLst/>
                        </a:rPr>
                        <a:t>Knights: Provided military protection on demand for his lord and peasants with shelter, protection and some food.​</a:t>
                      </a:r>
                      <a:endParaRPr lang="en-US" sz="600" dirty="0">
                        <a:effectLst/>
                        <a:latin typeface="Arial"/>
                      </a:endParaRPr>
                    </a:p>
                    <a:p>
                      <a:pPr marL="171450" lvl="0" indent="-171450" fontAlgn="base">
                        <a:buFont typeface="Arial"/>
                        <a:buChar char="•"/>
                      </a:pPr>
                      <a:r>
                        <a:rPr lang="en-US" sz="800" dirty="0">
                          <a:effectLst/>
                        </a:rPr>
                        <a:t>Peasants: Farmed the land. Couldn't leave the land without permission. Provided military service.​</a:t>
                      </a:r>
                      <a:endParaRPr lang="en-US" sz="600" dirty="0">
                        <a:effectLst/>
                        <a:latin typeface="Arial"/>
                      </a:endParaRPr>
                    </a:p>
                  </a:txBody>
                  <a:tcPr/>
                </a:tc>
                <a:extLst>
                  <a:ext uri="{0D108BD9-81ED-4DB2-BD59-A6C34878D82A}">
                    <a16:rowId xmlns="" xmlns:a16="http://schemas.microsoft.com/office/drawing/2014/main" val="874279355"/>
                  </a:ext>
                </a:extLst>
              </a:tr>
              <a:tr h="361950">
                <a:tc gridSpan="2">
                  <a:txBody>
                    <a:bodyPr/>
                    <a:lstStyle/>
                    <a:p>
                      <a:pPr fontAlgn="base"/>
                      <a:r>
                        <a:rPr lang="en-US" sz="800" dirty="0">
                          <a:effectLst/>
                        </a:rPr>
                        <a:t>Similarities:​</a:t>
                      </a:r>
                      <a:endParaRPr lang="en-US" dirty="0">
                        <a:effectLst/>
                      </a:endParaRPr>
                    </a:p>
                    <a:p>
                      <a:pPr fontAlgn="base"/>
                      <a:r>
                        <a:rPr lang="en-US" sz="800" dirty="0">
                          <a:effectLst/>
                        </a:rPr>
                        <a:t>king was the ruler + give and take in society. King appointed people to help him rule. </a:t>
                      </a:r>
                      <a:r>
                        <a:rPr lang="en-US" sz="800" dirty="0" err="1">
                          <a:effectLst/>
                        </a:rPr>
                        <a:t>Villeins</a:t>
                      </a:r>
                      <a:r>
                        <a:rPr lang="en-US" sz="800" dirty="0">
                          <a:effectLst/>
                        </a:rPr>
                        <a:t>/peasants could not leave the land without the permission of their superior.​</a:t>
                      </a:r>
                      <a:endParaRPr lang="en-US" dirty="0">
                        <a:effectLst/>
                      </a:endParaRPr>
                    </a:p>
                    <a:p>
                      <a:pPr fontAlgn="base"/>
                      <a:r>
                        <a:rPr lang="en-US" sz="800" dirty="0">
                          <a:effectLst/>
                        </a:rPr>
                        <a:t>​</a:t>
                      </a:r>
                      <a:endParaRPr lang="en-US" dirty="0">
                        <a:effectLst/>
                      </a:endParaRPr>
                    </a:p>
                    <a:p>
                      <a:pPr fontAlgn="base"/>
                      <a:r>
                        <a:rPr lang="en-US" sz="800" dirty="0">
                          <a:effectLst/>
                        </a:rPr>
                        <a:t>Differences:​</a:t>
                      </a:r>
                      <a:endParaRPr lang="en-US" dirty="0">
                        <a:effectLst/>
                      </a:endParaRPr>
                    </a:p>
                    <a:p>
                      <a:pPr marL="342900" lvl="0" indent="-342900" fontAlgn="base">
                        <a:buFont typeface="Arial" panose="020B0604020202020204" pitchFamily="34" charset="0"/>
                        <a:buChar char="•"/>
                      </a:pPr>
                      <a:r>
                        <a:rPr lang="en-US" sz="800" dirty="0">
                          <a:effectLst/>
                        </a:rPr>
                        <a:t>Normans: King owned all land. Land given as a reward e.g. after Hastings and for loyalty. More noblemen/knights for greater control.​</a:t>
                      </a:r>
                      <a:endParaRPr lang="en-US" sz="640" dirty="0">
                        <a:effectLst/>
                      </a:endParaRPr>
                    </a:p>
                    <a:p>
                      <a:pPr marL="342900" lvl="0" indent="-342900" fontAlgn="base">
                        <a:buFont typeface="Arial" panose="020B0604020202020204" pitchFamily="34" charset="0"/>
                        <a:buChar char="•"/>
                      </a:pPr>
                      <a:r>
                        <a:rPr lang="en-US" sz="800" dirty="0">
                          <a:effectLst/>
                        </a:rPr>
                        <a:t>Anglo-Saxons: King gave ownership of land to the </a:t>
                      </a:r>
                      <a:r>
                        <a:rPr lang="en-US" sz="800" dirty="0" err="1">
                          <a:effectLst/>
                        </a:rPr>
                        <a:t>thegns</a:t>
                      </a:r>
                      <a:r>
                        <a:rPr lang="en-US" sz="800" dirty="0">
                          <a:effectLst/>
                        </a:rPr>
                        <a:t>, church and nobility through patronage.​</a:t>
                      </a:r>
                      <a:endParaRPr lang="en-US" sz="640" dirty="0">
                        <a:effectLst/>
                        <a:latin typeface="Arial" panose="020B0604020202020204" pitchFamily="34" charset="0"/>
                      </a:endParaRPr>
                    </a:p>
                  </a:txBody>
                  <a:tcPr/>
                </a:tc>
                <a:tc hMerge="1">
                  <a:txBody>
                    <a:bodyPr/>
                    <a:lstStyle/>
                    <a:p>
                      <a:endParaRPr lang="en-US"/>
                    </a:p>
                  </a:txBody>
                  <a:tcPr/>
                </a:tc>
                <a:extLst>
                  <a:ext uri="{0D108BD9-81ED-4DB2-BD59-A6C34878D82A}">
                    <a16:rowId xmlns="" xmlns:a16="http://schemas.microsoft.com/office/drawing/2014/main" val="417281428"/>
                  </a:ext>
                </a:extLst>
              </a:tr>
            </a:tbl>
          </a:graphicData>
        </a:graphic>
      </p:graphicFrame>
      <p:sp>
        <p:nvSpPr>
          <p:cNvPr id="42" name="Arrow: Right 41">
            <a:extLst>
              <a:ext uri="{FF2B5EF4-FFF2-40B4-BE49-F238E27FC236}">
                <a16:creationId xmlns="" xmlns:a16="http://schemas.microsoft.com/office/drawing/2014/main" id="{D0EDFAEF-57BE-4602-A36D-E063AF368B56}"/>
              </a:ext>
            </a:extLst>
          </p:cNvPr>
          <p:cNvSpPr/>
          <p:nvPr/>
        </p:nvSpPr>
        <p:spPr>
          <a:xfrm rot="60000">
            <a:off x="7876568" y="975729"/>
            <a:ext cx="778918"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Tree>
    <p:extLst>
      <p:ext uri="{BB962C8B-B14F-4D97-AF65-F5344CB8AC3E}">
        <p14:creationId xmlns:p14="http://schemas.microsoft.com/office/powerpoint/2010/main" val="149042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A084092-AEA5-49FE-8183-DEC056B5344B}"/>
              </a:ext>
            </a:extLst>
          </p:cNvPr>
          <p:cNvSpPr txBox="1"/>
          <p:nvPr/>
        </p:nvSpPr>
        <p:spPr>
          <a:xfrm>
            <a:off x="3140290" y="75261"/>
            <a:ext cx="3206495" cy="2785378"/>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Calibri"/>
              </a:rPr>
              <a:t>Who was </a:t>
            </a:r>
            <a:r>
              <a:rPr lang="en-GB" sz="700" b="1" dirty="0" err="1">
                <a:latin typeface="Calibri"/>
                <a:cs typeface="Calibri"/>
              </a:rPr>
              <a:t>Odo</a:t>
            </a:r>
            <a:r>
              <a:rPr lang="en-GB" sz="700" b="1" dirty="0">
                <a:latin typeface="Calibri"/>
                <a:cs typeface="Calibri"/>
              </a:rPr>
              <a:t>?</a:t>
            </a:r>
            <a:endParaRPr lang="en-GB" sz="700" b="1" dirty="0">
              <a:latin typeface="Calibri"/>
            </a:endParaRPr>
          </a:p>
          <a:p>
            <a:endParaRPr lang="en-GB" sz="700" b="1" dirty="0">
              <a:latin typeface="Calibri"/>
              <a:cs typeface="Calibri"/>
            </a:endParaRPr>
          </a:p>
          <a:p>
            <a:endParaRPr lang="en-GB" sz="700" b="1" dirty="0">
              <a:latin typeface="Calibri"/>
              <a:cs typeface="Calibri"/>
            </a:endParaRPr>
          </a:p>
          <a:p>
            <a:endParaRPr lang="en-GB" sz="700" b="1" dirty="0">
              <a:latin typeface="Calibri"/>
              <a:cs typeface="Calibri"/>
            </a:endParaRPr>
          </a:p>
          <a:p>
            <a:endParaRPr lang="en-GB" sz="700" b="1" dirty="0">
              <a:latin typeface="Calibri"/>
              <a:cs typeface="Calibri"/>
            </a:endParaRPr>
          </a:p>
          <a:p>
            <a:endParaRPr lang="en-GB" sz="700" b="1" dirty="0">
              <a:latin typeface="Calibri"/>
              <a:cs typeface="Calibri"/>
            </a:endParaRPr>
          </a:p>
          <a:p>
            <a:endParaRPr lang="en-GB" sz="700" b="1" dirty="0">
              <a:latin typeface="Calibri"/>
              <a:cs typeface="Calibri"/>
            </a:endParaRPr>
          </a:p>
          <a:p>
            <a:endParaRPr lang="en-GB" sz="700" b="1" dirty="0">
              <a:latin typeface="Calibri"/>
              <a:cs typeface="Calibri"/>
            </a:endParaRPr>
          </a:p>
          <a:p>
            <a:endParaRPr lang="en-GB" sz="700" b="1" dirty="0">
              <a:latin typeface="Calibri"/>
              <a:cs typeface="Calibri"/>
            </a:endParaRPr>
          </a:p>
          <a:p>
            <a:endParaRPr lang="en-GB" sz="700" b="1" dirty="0">
              <a:latin typeface="Calibri"/>
              <a:cs typeface="Calibri"/>
            </a:endParaRPr>
          </a:p>
          <a:p>
            <a:r>
              <a:rPr lang="en-GB" sz="700" b="1" dirty="0" err="1">
                <a:latin typeface="Calibri"/>
              </a:rPr>
              <a:t>Odo</a:t>
            </a:r>
            <a:r>
              <a:rPr lang="en-GB" sz="700" b="1" dirty="0">
                <a:latin typeface="Calibri"/>
              </a:rPr>
              <a:t> in trouble: </a:t>
            </a:r>
            <a:r>
              <a:rPr lang="en-GB" sz="700" dirty="0">
                <a:latin typeface="Calibri"/>
              </a:rPr>
              <a:t>​</a:t>
            </a:r>
            <a:endParaRPr lang="en-GB" sz="700" dirty="0"/>
          </a:p>
          <a:p>
            <a:r>
              <a:rPr lang="en-GB" sz="700" dirty="0" err="1">
                <a:latin typeface="Calibri"/>
              </a:rPr>
              <a:t>Odo</a:t>
            </a:r>
            <a:r>
              <a:rPr lang="en-GB" sz="700" dirty="0">
                <a:latin typeface="Calibri"/>
              </a:rPr>
              <a:t> got into trouble with William due to his corrupt behaviour. He seems to have had ambitions for power. </a:t>
            </a:r>
            <a:r>
              <a:rPr lang="en-US" sz="700" dirty="0">
                <a:latin typeface="Calibri"/>
              </a:rPr>
              <a:t>​</a:t>
            </a:r>
            <a:endParaRPr lang="en-US" sz="700" dirty="0"/>
          </a:p>
          <a:p>
            <a:pPr marL="171450" indent="-171450">
              <a:buFont typeface="Arial"/>
              <a:buChar char="•"/>
            </a:pPr>
            <a:r>
              <a:rPr lang="en-GB" sz="700" dirty="0">
                <a:latin typeface="Calibri"/>
              </a:rPr>
              <a:t>The Domesday Book records many complaints against </a:t>
            </a:r>
            <a:r>
              <a:rPr lang="en-GB" sz="700" dirty="0" err="1">
                <a:latin typeface="Calibri"/>
              </a:rPr>
              <a:t>Odo</a:t>
            </a:r>
            <a:r>
              <a:rPr lang="en-GB" sz="700" dirty="0">
                <a:latin typeface="Calibri"/>
              </a:rPr>
              <a:t> for </a:t>
            </a:r>
            <a:r>
              <a:rPr lang="en-GB" sz="700" b="1" dirty="0">
                <a:latin typeface="Calibri"/>
              </a:rPr>
              <a:t>illegally taking land</a:t>
            </a:r>
            <a:r>
              <a:rPr lang="en-GB" sz="700" dirty="0">
                <a:latin typeface="Calibri"/>
              </a:rPr>
              <a:t>, including from the Church. Lanfranc complained to William and </a:t>
            </a:r>
            <a:r>
              <a:rPr lang="en-GB" sz="700" dirty="0" err="1">
                <a:latin typeface="Calibri"/>
              </a:rPr>
              <a:t>Odo</a:t>
            </a:r>
            <a:r>
              <a:rPr lang="en-GB" sz="700" dirty="0">
                <a:latin typeface="Calibri"/>
              </a:rPr>
              <a:t> was made to give land back in 1076. </a:t>
            </a:r>
            <a:r>
              <a:rPr lang="en-US" sz="700" dirty="0">
                <a:latin typeface="Calibri"/>
              </a:rPr>
              <a:t>​</a:t>
            </a:r>
            <a:endParaRPr lang="en-US" sz="700" dirty="0"/>
          </a:p>
          <a:p>
            <a:pPr marL="171450" indent="-171450">
              <a:buFont typeface="Arial"/>
              <a:buChar char="•"/>
            </a:pPr>
            <a:r>
              <a:rPr lang="en-GB" sz="700" dirty="0">
                <a:latin typeface="Calibri"/>
              </a:rPr>
              <a:t>William sent </a:t>
            </a:r>
            <a:r>
              <a:rPr lang="en-GB" sz="700" dirty="0" err="1">
                <a:latin typeface="Calibri"/>
              </a:rPr>
              <a:t>Odo</a:t>
            </a:r>
            <a:r>
              <a:rPr lang="en-GB" sz="700" dirty="0">
                <a:latin typeface="Calibri"/>
              </a:rPr>
              <a:t> to deal with trouble in Northumberland in 1079. While he was there, </a:t>
            </a:r>
            <a:r>
              <a:rPr lang="en-GB" sz="700" dirty="0" err="1">
                <a:latin typeface="Calibri"/>
              </a:rPr>
              <a:t>Odo</a:t>
            </a:r>
            <a:r>
              <a:rPr lang="en-GB" sz="700" dirty="0">
                <a:latin typeface="Calibri"/>
              </a:rPr>
              <a:t> </a:t>
            </a:r>
            <a:r>
              <a:rPr lang="en-GB" sz="700" b="1" dirty="0">
                <a:latin typeface="Calibri"/>
              </a:rPr>
              <a:t>damaged the region, robbed people </a:t>
            </a:r>
            <a:r>
              <a:rPr lang="en-GB" sz="700" dirty="0">
                <a:latin typeface="Calibri"/>
              </a:rPr>
              <a:t>and </a:t>
            </a:r>
            <a:r>
              <a:rPr lang="en-GB" sz="700" b="1" dirty="0">
                <a:latin typeface="Calibri"/>
              </a:rPr>
              <a:t>took cathedral treasures</a:t>
            </a:r>
            <a:r>
              <a:rPr lang="en-GB" sz="700" dirty="0">
                <a:latin typeface="Calibri"/>
              </a:rPr>
              <a:t>. </a:t>
            </a:r>
            <a:r>
              <a:rPr lang="en-US" sz="700" dirty="0">
                <a:latin typeface="Calibri"/>
              </a:rPr>
              <a:t>​</a:t>
            </a:r>
            <a:endParaRPr lang="en-US" sz="700" dirty="0"/>
          </a:p>
          <a:p>
            <a:pPr marL="171450" indent="-171450">
              <a:buFont typeface="Arial"/>
              <a:buChar char="•"/>
            </a:pPr>
            <a:r>
              <a:rPr lang="en-GB" sz="700" b="1" dirty="0" err="1">
                <a:latin typeface="Calibri"/>
              </a:rPr>
              <a:t>Odo</a:t>
            </a:r>
            <a:r>
              <a:rPr lang="en-GB" sz="700" b="1" dirty="0">
                <a:latin typeface="Calibri"/>
              </a:rPr>
              <a:t> tried to take some of William’s knights with him on a trip to Rome</a:t>
            </a:r>
            <a:r>
              <a:rPr lang="en-GB" sz="700" dirty="0">
                <a:latin typeface="Calibri"/>
              </a:rPr>
              <a:t>. This went against William’s power because knights were loyal to the king, not the personal troops of their tenant-in-chief. </a:t>
            </a:r>
            <a:r>
              <a:rPr lang="en-US" sz="700" dirty="0">
                <a:latin typeface="Calibri"/>
              </a:rPr>
              <a:t>​</a:t>
            </a:r>
            <a:endParaRPr lang="en-GB" sz="700" dirty="0">
              <a:latin typeface="Calibri"/>
              <a:cs typeface="Calibri"/>
            </a:endParaRPr>
          </a:p>
          <a:p>
            <a:pPr marL="171450" indent="-171450">
              <a:buFont typeface="Arial"/>
              <a:buChar char="•"/>
            </a:pPr>
            <a:r>
              <a:rPr lang="en-GB" sz="700" dirty="0">
                <a:latin typeface="Calibri"/>
              </a:rPr>
              <a:t>In 1082, William had </a:t>
            </a:r>
            <a:r>
              <a:rPr lang="en-GB" sz="700" dirty="0" err="1">
                <a:latin typeface="Calibri"/>
              </a:rPr>
              <a:t>Odo</a:t>
            </a:r>
            <a:r>
              <a:rPr lang="en-GB" sz="700" dirty="0">
                <a:latin typeface="Calibri"/>
              </a:rPr>
              <a:t> put in prison. William was only persuaded to release him on his deathbed in 1087; he had freed other prisoners (e.g. </a:t>
            </a:r>
            <a:r>
              <a:rPr lang="en-GB" sz="700" dirty="0" err="1">
                <a:latin typeface="Calibri"/>
              </a:rPr>
              <a:t>Morcar</a:t>
            </a:r>
            <a:r>
              <a:rPr lang="en-GB" sz="700" dirty="0">
                <a:latin typeface="Calibri"/>
              </a:rPr>
              <a:t>) with much less persuasion.</a:t>
            </a:r>
            <a:endParaRPr lang="en-GB" sz="700" dirty="0">
              <a:latin typeface="Calibri"/>
              <a:cs typeface="Calibri"/>
            </a:endParaRPr>
          </a:p>
        </p:txBody>
      </p:sp>
      <p:pic>
        <p:nvPicPr>
          <p:cNvPr id="4" name="Picture 4" descr="A screenshot of a cell phone&#10;&#10;Description generated with very high confidence">
            <a:extLst>
              <a:ext uri="{FF2B5EF4-FFF2-40B4-BE49-F238E27FC236}">
                <a16:creationId xmlns="" xmlns:a16="http://schemas.microsoft.com/office/drawing/2014/main" id="{27674667-1506-49E2-9A2C-FF13F96CD6B5}"/>
              </a:ext>
            </a:extLst>
          </p:cNvPr>
          <p:cNvPicPr>
            <a:picLocks noChangeAspect="1"/>
          </p:cNvPicPr>
          <p:nvPr/>
        </p:nvPicPr>
        <p:blipFill rotWithShape="1">
          <a:blip r:embed="rId2"/>
          <a:srcRect l="2703" r="3545" b="6452"/>
          <a:stretch/>
        </p:blipFill>
        <p:spPr>
          <a:xfrm>
            <a:off x="3418142" y="268921"/>
            <a:ext cx="2637007" cy="827757"/>
          </a:xfrm>
          <a:prstGeom prst="rect">
            <a:avLst/>
          </a:prstGeom>
        </p:spPr>
      </p:pic>
      <p:sp>
        <p:nvSpPr>
          <p:cNvPr id="8" name="TextBox 7">
            <a:extLst>
              <a:ext uri="{FF2B5EF4-FFF2-40B4-BE49-F238E27FC236}">
                <a16:creationId xmlns="" xmlns:a16="http://schemas.microsoft.com/office/drawing/2014/main" id="{F23F0938-D49B-4134-98EE-0CBF4D8E045D}"/>
              </a:ext>
            </a:extLst>
          </p:cNvPr>
          <p:cNvSpPr txBox="1"/>
          <p:nvPr/>
        </p:nvSpPr>
        <p:spPr>
          <a:xfrm>
            <a:off x="73241" y="3636028"/>
            <a:ext cx="3035045" cy="1815882"/>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The Domesday Book</a:t>
            </a:r>
            <a:r>
              <a:rPr lang="en-GB" sz="700" dirty="0">
                <a:latin typeface="Calibri"/>
                <a:cs typeface="Segoe UI"/>
              </a:rPr>
              <a:t> ​</a:t>
            </a:r>
            <a:endParaRPr lang="en-GB" sz="700" dirty="0"/>
          </a:p>
          <a:p>
            <a:r>
              <a:rPr lang="en-GB" sz="700" dirty="0">
                <a:latin typeface="Calibri"/>
                <a:cs typeface="Segoe UI"/>
              </a:rPr>
              <a:t>At Christmas 1085, William ordered a survey of England. He wanted to find out who held what land, what taxes they owed and whether they could pay more. </a:t>
            </a:r>
            <a:r>
              <a:rPr lang="en-US" sz="700" dirty="0">
                <a:latin typeface="Calibri"/>
                <a:cs typeface="Segoe UI"/>
              </a:rPr>
              <a:t>​</a:t>
            </a:r>
            <a:endParaRPr lang="en-US" sz="700" dirty="0"/>
          </a:p>
          <a:p>
            <a:r>
              <a:rPr lang="en-GB" sz="700" dirty="0">
                <a:latin typeface="Calibri"/>
                <a:cs typeface="Segoe UI"/>
              </a:rPr>
              <a:t>The results of the survey were written up in the </a:t>
            </a:r>
            <a:r>
              <a:rPr lang="en-GB" sz="700" b="1" dirty="0">
                <a:latin typeface="Calibri"/>
                <a:cs typeface="Segoe UI"/>
              </a:rPr>
              <a:t>Domesday Book</a:t>
            </a:r>
            <a:r>
              <a:rPr lang="en-GB" sz="700" dirty="0">
                <a:latin typeface="Calibri"/>
                <a:cs typeface="Segoe UI"/>
              </a:rPr>
              <a:t> in </a:t>
            </a:r>
            <a:r>
              <a:rPr lang="en-GB" sz="700" b="1" dirty="0">
                <a:latin typeface="Calibri"/>
                <a:cs typeface="Segoe UI"/>
              </a:rPr>
              <a:t>1086</a:t>
            </a:r>
            <a:r>
              <a:rPr lang="en-GB" sz="700" dirty="0">
                <a:latin typeface="Calibri"/>
                <a:cs typeface="Segoe UI"/>
              </a:rPr>
              <a:t>.</a:t>
            </a:r>
            <a:endParaRPr lang="en-US" dirty="0"/>
          </a:p>
          <a:p>
            <a:endParaRPr lang="en-GB" sz="700" dirty="0">
              <a:latin typeface="Calibri"/>
              <a:cs typeface="Calibri"/>
            </a:endParaRPr>
          </a:p>
          <a:p>
            <a:endParaRPr lang="en-GB" dirty="0">
              <a:latin typeface="Calibri"/>
              <a:cs typeface="Calibri"/>
            </a:endParaRPr>
          </a:p>
          <a:p>
            <a:endParaRPr lang="en-GB" dirty="0">
              <a:latin typeface="Calibri"/>
              <a:cs typeface="Calibri"/>
            </a:endParaRPr>
          </a:p>
          <a:p>
            <a:endParaRPr lang="en-GB" dirty="0">
              <a:latin typeface="Calibri"/>
              <a:cs typeface="Calibri"/>
            </a:endParaRPr>
          </a:p>
          <a:p>
            <a:endParaRPr lang="en-GB" dirty="0">
              <a:latin typeface="Calibri"/>
              <a:cs typeface="Calibri"/>
            </a:endParaRPr>
          </a:p>
          <a:p>
            <a:endParaRPr lang="en-GB" dirty="0">
              <a:latin typeface="Calibri"/>
              <a:cs typeface="Calibri"/>
            </a:endParaRPr>
          </a:p>
        </p:txBody>
      </p:sp>
      <p:pic>
        <p:nvPicPr>
          <p:cNvPr id="9" name="Picture 9" descr="A screenshot of a cell phone&#10;&#10;Description generated with very high confidence">
            <a:extLst>
              <a:ext uri="{FF2B5EF4-FFF2-40B4-BE49-F238E27FC236}">
                <a16:creationId xmlns="" xmlns:a16="http://schemas.microsoft.com/office/drawing/2014/main" id="{81E2EF3E-458D-476F-B4AA-847707499059}"/>
              </a:ext>
            </a:extLst>
          </p:cNvPr>
          <p:cNvPicPr>
            <a:picLocks noChangeAspect="1"/>
          </p:cNvPicPr>
          <p:nvPr/>
        </p:nvPicPr>
        <p:blipFill>
          <a:blip r:embed="rId3"/>
          <a:stretch>
            <a:fillRect/>
          </a:stretch>
        </p:blipFill>
        <p:spPr>
          <a:xfrm>
            <a:off x="230830" y="4278904"/>
            <a:ext cx="2690225" cy="1154704"/>
          </a:xfrm>
          <a:prstGeom prst="rect">
            <a:avLst/>
          </a:prstGeom>
        </p:spPr>
      </p:pic>
      <p:sp>
        <p:nvSpPr>
          <p:cNvPr id="11" name="TextBox 10">
            <a:extLst>
              <a:ext uri="{FF2B5EF4-FFF2-40B4-BE49-F238E27FC236}">
                <a16:creationId xmlns="" xmlns:a16="http://schemas.microsoft.com/office/drawing/2014/main" id="{C9E36942-442E-4929-BC3D-C7D9011DC9B3}"/>
              </a:ext>
            </a:extLst>
          </p:cNvPr>
          <p:cNvSpPr txBox="1"/>
          <p:nvPr/>
        </p:nvSpPr>
        <p:spPr>
          <a:xfrm>
            <a:off x="38453" y="3446427"/>
            <a:ext cx="2015041" cy="12325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webkit-standard"/>
              <a:cs typeface="Segoe UI"/>
            </a:endParaRPr>
          </a:p>
        </p:txBody>
      </p:sp>
      <p:sp>
        <p:nvSpPr>
          <p:cNvPr id="12" name="TextBox 11">
            <a:extLst>
              <a:ext uri="{FF2B5EF4-FFF2-40B4-BE49-F238E27FC236}">
                <a16:creationId xmlns="" xmlns:a16="http://schemas.microsoft.com/office/drawing/2014/main" id="{1C938EC0-CEBB-486A-A746-923FF33990F9}"/>
              </a:ext>
            </a:extLst>
          </p:cNvPr>
          <p:cNvSpPr txBox="1"/>
          <p:nvPr/>
        </p:nvSpPr>
        <p:spPr>
          <a:xfrm>
            <a:off x="44667" y="1751448"/>
            <a:ext cx="3063974" cy="1815882"/>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Calibri"/>
              </a:rPr>
              <a:t>After gaining control of England using terror William kept control using the following tactics</a:t>
            </a:r>
            <a:r>
              <a:rPr lang="en-US" sz="700" dirty="0">
                <a:latin typeface="Calibri"/>
                <a:cs typeface="Calibri"/>
              </a:rPr>
              <a:t>​</a:t>
            </a:r>
            <a:r>
              <a:rPr lang="en-US" sz="700" dirty="0"/>
              <a:t>:</a:t>
            </a:r>
            <a:endParaRPr lang="en-US" sz="9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p:txBody>
      </p:sp>
      <p:pic>
        <p:nvPicPr>
          <p:cNvPr id="13" name="Picture 13" descr="A screenshot of a cell phone&#10;&#10;Description generated with very high confidence">
            <a:extLst>
              <a:ext uri="{FF2B5EF4-FFF2-40B4-BE49-F238E27FC236}">
                <a16:creationId xmlns="" xmlns:a16="http://schemas.microsoft.com/office/drawing/2014/main" id="{D22FE4B1-322F-46DF-8AF8-4268A23CD060}"/>
              </a:ext>
            </a:extLst>
          </p:cNvPr>
          <p:cNvPicPr>
            <a:picLocks noChangeAspect="1"/>
          </p:cNvPicPr>
          <p:nvPr/>
        </p:nvPicPr>
        <p:blipFill rotWithShape="1">
          <a:blip r:embed="rId4"/>
          <a:srcRect l="-280" t="380" r="280" b="14829"/>
          <a:stretch/>
        </p:blipFill>
        <p:spPr>
          <a:xfrm>
            <a:off x="305036" y="2074708"/>
            <a:ext cx="2521110" cy="1470342"/>
          </a:xfrm>
          <a:prstGeom prst="rect">
            <a:avLst/>
          </a:prstGeom>
        </p:spPr>
      </p:pic>
      <p:sp>
        <p:nvSpPr>
          <p:cNvPr id="15" name="TextBox 14">
            <a:extLst>
              <a:ext uri="{FF2B5EF4-FFF2-40B4-BE49-F238E27FC236}">
                <a16:creationId xmlns="" xmlns:a16="http://schemas.microsoft.com/office/drawing/2014/main" id="{5209F07B-802E-4D9A-A9E5-BD9DBFD2686C}"/>
              </a:ext>
            </a:extLst>
          </p:cNvPr>
          <p:cNvSpPr txBox="1"/>
          <p:nvPr/>
        </p:nvSpPr>
        <p:spPr>
          <a:xfrm>
            <a:off x="3137216" y="2896155"/>
            <a:ext cx="3196437" cy="289310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William's relationship with his Son, Robert</a:t>
            </a:r>
            <a:r>
              <a:rPr lang="en-GB" sz="700" dirty="0">
                <a:latin typeface="Calibri"/>
                <a:cs typeface="Segoe UI"/>
              </a:rPr>
              <a:t> </a:t>
            </a:r>
            <a:r>
              <a:rPr lang="en-US" sz="700" dirty="0">
                <a:latin typeface="Calibri"/>
                <a:cs typeface="Segoe UI"/>
              </a:rPr>
              <a:t>​</a:t>
            </a:r>
            <a:endParaRPr lang="en-US" sz="700" dirty="0"/>
          </a:p>
          <a:p>
            <a:r>
              <a:rPr lang="en-GB" sz="700" dirty="0">
                <a:latin typeface="Calibri"/>
                <a:cs typeface="Segoe UI"/>
              </a:rPr>
              <a:t>William’s eldest child was </a:t>
            </a:r>
            <a:r>
              <a:rPr lang="en-GB" sz="700" b="1" dirty="0">
                <a:latin typeface="Calibri"/>
                <a:cs typeface="Segoe UI"/>
              </a:rPr>
              <a:t>Robert</a:t>
            </a:r>
            <a:r>
              <a:rPr lang="en-GB" sz="700" dirty="0">
                <a:latin typeface="Calibri"/>
                <a:cs typeface="Segoe UI"/>
              </a:rPr>
              <a:t>. He was given the mocking nickname Robert Curthose (‘short stockings’/’dumpy legs’), probably by William.  </a:t>
            </a:r>
            <a:r>
              <a:rPr lang="en-US" sz="700" dirty="0">
                <a:latin typeface="Calibri"/>
                <a:cs typeface="Segoe UI"/>
              </a:rPr>
              <a:t>​</a:t>
            </a:r>
            <a:r>
              <a:rPr lang="en-GB" sz="700" dirty="0">
                <a:latin typeface="Calibri"/>
                <a:cs typeface="Segoe UI"/>
              </a:rPr>
              <a:t>They had a difficult relationship.</a:t>
            </a:r>
            <a:r>
              <a:rPr lang="en-GB" sz="700" dirty="0">
                <a:latin typeface="Calibri"/>
                <a:cs typeface="Calibri"/>
              </a:rPr>
              <a:t> William had said that Robert should inherit Normandy, while William Rufus (his favourite son) should inherit England. </a:t>
            </a:r>
            <a:endParaRPr lang="en-US" sz="12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p:txBody>
      </p:sp>
      <p:sp>
        <p:nvSpPr>
          <p:cNvPr id="16" name="TextBox 15">
            <a:extLst>
              <a:ext uri="{FF2B5EF4-FFF2-40B4-BE49-F238E27FC236}">
                <a16:creationId xmlns="" xmlns:a16="http://schemas.microsoft.com/office/drawing/2014/main" id="{E0722CBC-E5E8-4A23-A0F2-471ED8868376}"/>
              </a:ext>
            </a:extLst>
          </p:cNvPr>
          <p:cNvSpPr txBox="1"/>
          <p:nvPr/>
        </p:nvSpPr>
        <p:spPr>
          <a:xfrm>
            <a:off x="3137217" y="5815806"/>
            <a:ext cx="3206141" cy="954107"/>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William's Death</a:t>
            </a:r>
            <a:r>
              <a:rPr lang="en-US" sz="700" dirty="0">
                <a:latin typeface="Calibri"/>
                <a:cs typeface="Segoe UI"/>
              </a:rPr>
              <a:t>​</a:t>
            </a:r>
            <a:endParaRPr lang="en-US" sz="700" dirty="0"/>
          </a:p>
          <a:p>
            <a:r>
              <a:rPr lang="en-GB" sz="700" dirty="0">
                <a:latin typeface="Calibri"/>
                <a:cs typeface="Segoe UI"/>
              </a:rPr>
              <a:t>William was injured in July 1087 when he was thrown from his horse during a raid in France. He suffered in pain for weeks before he died on the 9th of September. </a:t>
            </a:r>
            <a:r>
              <a:rPr lang="en-US" sz="700" dirty="0">
                <a:latin typeface="Calibri"/>
                <a:cs typeface="Segoe UI"/>
              </a:rPr>
              <a:t>​</a:t>
            </a:r>
            <a:endParaRPr lang="en-US" sz="700" dirty="0"/>
          </a:p>
          <a:p>
            <a:r>
              <a:rPr lang="en-GB" sz="700" dirty="0">
                <a:latin typeface="Calibri"/>
                <a:cs typeface="Segoe UI"/>
              </a:rPr>
              <a:t>​People thought his death was full of bad omens: </a:t>
            </a:r>
            <a:r>
              <a:rPr lang="en-US" sz="700" dirty="0">
                <a:latin typeface="Calibri"/>
                <a:cs typeface="Segoe UI"/>
              </a:rPr>
              <a:t>​</a:t>
            </a:r>
            <a:endParaRPr lang="en-US" sz="700" dirty="0"/>
          </a:p>
          <a:p>
            <a:pPr marL="171450" indent="-171450">
              <a:buFont typeface="Arial"/>
              <a:buChar char="•"/>
            </a:pPr>
            <a:r>
              <a:rPr lang="en-GB" sz="700" dirty="0">
                <a:latin typeface="Calibri"/>
              </a:rPr>
              <a:t>When he died, his panicked servants stole everything they could, leaving his stripped corpse on the floor. </a:t>
            </a:r>
            <a:r>
              <a:rPr lang="en-US" sz="700" dirty="0">
                <a:latin typeface="Calibri"/>
              </a:rPr>
              <a:t>​</a:t>
            </a:r>
            <a:endParaRPr lang="en-US" sz="700" dirty="0"/>
          </a:p>
          <a:p>
            <a:pPr marL="171450" indent="-171450">
              <a:buFont typeface="Arial"/>
              <a:buChar char="•"/>
            </a:pPr>
            <a:r>
              <a:rPr lang="en-GB" sz="700" dirty="0">
                <a:latin typeface="Calibri"/>
              </a:rPr>
              <a:t>At his funeral, his fat corpse burst when it was being squeezed into the tomb. It caused a horrible smell which drove everyone out of the cathedral.</a:t>
            </a:r>
            <a:endParaRPr lang="en-US" sz="700" dirty="0"/>
          </a:p>
        </p:txBody>
      </p:sp>
      <p:sp>
        <p:nvSpPr>
          <p:cNvPr id="20" name="TextBox 19">
            <a:extLst>
              <a:ext uri="{FF2B5EF4-FFF2-40B4-BE49-F238E27FC236}">
                <a16:creationId xmlns="" xmlns:a16="http://schemas.microsoft.com/office/drawing/2014/main" id="{AC64DCCD-4FA5-46BC-A001-C7E5B95E1722}"/>
              </a:ext>
            </a:extLst>
          </p:cNvPr>
          <p:cNvSpPr txBox="1"/>
          <p:nvPr/>
        </p:nvSpPr>
        <p:spPr>
          <a:xfrm>
            <a:off x="6372224" y="76200"/>
            <a:ext cx="3457575" cy="1492716"/>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William Rufus v. Robert and </a:t>
            </a:r>
            <a:r>
              <a:rPr lang="en-GB" sz="700" b="1" dirty="0" err="1">
                <a:latin typeface="Calibri"/>
                <a:cs typeface="Segoe UI"/>
              </a:rPr>
              <a:t>Odo</a:t>
            </a:r>
            <a:r>
              <a:rPr lang="en-GB" sz="700" b="1" dirty="0">
                <a:latin typeface="Calibri"/>
                <a:cs typeface="Segoe UI"/>
              </a:rPr>
              <a:t> </a:t>
            </a:r>
            <a:r>
              <a:rPr lang="en-GB" sz="700" dirty="0">
                <a:latin typeface="Calibri"/>
                <a:cs typeface="Segoe UI"/>
              </a:rPr>
              <a:t>​</a:t>
            </a:r>
            <a:endParaRPr lang="en-GB" sz="700" dirty="0"/>
          </a:p>
          <a:p>
            <a:r>
              <a:rPr lang="en-GB" sz="700" dirty="0">
                <a:latin typeface="Calibri"/>
                <a:cs typeface="Segoe UI"/>
              </a:rPr>
              <a:t>Lanfranc crowned William Rufus king William II in September 1087. But </a:t>
            </a:r>
            <a:r>
              <a:rPr lang="en-GB" sz="700" dirty="0" err="1">
                <a:latin typeface="Calibri"/>
                <a:cs typeface="Segoe UI"/>
              </a:rPr>
              <a:t>Odo</a:t>
            </a:r>
            <a:r>
              <a:rPr lang="en-GB" sz="700" dirty="0">
                <a:latin typeface="Calibri"/>
                <a:cs typeface="Segoe UI"/>
              </a:rPr>
              <a:t>, recently released from prison, started a rebellion against William II in 1088.</a:t>
            </a:r>
            <a:r>
              <a:rPr lang="en-US" sz="700" dirty="0">
                <a:latin typeface="Calibri"/>
                <a:cs typeface="Segoe UI"/>
              </a:rPr>
              <a:t>​</a:t>
            </a:r>
            <a:endParaRPr lang="en-US" sz="700" dirty="0"/>
          </a:p>
          <a:p>
            <a:pPr marL="171450" indent="-171450">
              <a:buFont typeface="Arial"/>
              <a:buChar char="•"/>
            </a:pPr>
            <a:r>
              <a:rPr lang="en-GB" sz="700" dirty="0" err="1">
                <a:latin typeface="Calibri"/>
                <a:cs typeface="Segoe UI"/>
              </a:rPr>
              <a:t>Odo</a:t>
            </a:r>
            <a:r>
              <a:rPr lang="en-GB" sz="700" dirty="0">
                <a:latin typeface="Calibri"/>
                <a:cs typeface="Segoe UI"/>
              </a:rPr>
              <a:t> and many barons thought it made sense for the same person (Robert Curthose) to be in charge of both England and Normandy. </a:t>
            </a:r>
            <a:r>
              <a:rPr lang="en-US" sz="700" dirty="0">
                <a:latin typeface="Calibri"/>
                <a:cs typeface="Segoe UI"/>
              </a:rPr>
              <a:t>​</a:t>
            </a:r>
            <a:endParaRPr lang="en-GB" sz="700" dirty="0"/>
          </a:p>
          <a:p>
            <a:pPr marL="171450" indent="-171450">
              <a:buFont typeface="Arial"/>
              <a:buChar char="•"/>
            </a:pPr>
            <a:r>
              <a:rPr lang="en-GB" sz="700" dirty="0" err="1">
                <a:latin typeface="Calibri"/>
                <a:cs typeface="Calibri"/>
              </a:rPr>
              <a:t>Odo</a:t>
            </a:r>
            <a:r>
              <a:rPr lang="en-GB" sz="700" dirty="0">
                <a:latin typeface="Calibri"/>
                <a:cs typeface="Calibri"/>
              </a:rPr>
              <a:t> was joined by his brother Robert of </a:t>
            </a:r>
            <a:r>
              <a:rPr lang="en-GB" sz="700" dirty="0" err="1">
                <a:latin typeface="Calibri"/>
                <a:cs typeface="Segoe UI"/>
              </a:rPr>
              <a:t>Mortain</a:t>
            </a:r>
            <a:r>
              <a:rPr lang="en-GB" sz="700" dirty="0">
                <a:latin typeface="Calibri"/>
                <a:cs typeface="Segoe UI"/>
              </a:rPr>
              <a:t> </a:t>
            </a:r>
            <a:r>
              <a:rPr lang="en-GB" sz="700" i="1" dirty="0">
                <a:latin typeface="Calibri"/>
                <a:cs typeface="Segoe UI"/>
              </a:rPr>
              <a:t>(another Robert). </a:t>
            </a:r>
            <a:r>
              <a:rPr lang="en-GB" sz="700" dirty="0">
                <a:latin typeface="Calibri"/>
                <a:cs typeface="Segoe UI"/>
              </a:rPr>
              <a:t>​</a:t>
            </a:r>
            <a:endParaRPr lang="en-US" sz="700" dirty="0"/>
          </a:p>
          <a:p>
            <a:pPr marL="171450" indent="-171450">
              <a:buFont typeface="Arial"/>
              <a:buChar char="•"/>
            </a:pPr>
            <a:r>
              <a:rPr lang="en-GB" sz="700" dirty="0"/>
              <a:t>Other smaller rebellions also broke out in places such as Norwich, Leicester and the Marcher earldoms. </a:t>
            </a:r>
            <a:r>
              <a:rPr lang="en-US" sz="700" dirty="0">
                <a:latin typeface="Calibri"/>
                <a:cs typeface="Segoe UI"/>
              </a:rPr>
              <a:t>​</a:t>
            </a:r>
            <a:endParaRPr lang="en-US" sz="700" dirty="0"/>
          </a:p>
          <a:p>
            <a:r>
              <a:rPr lang="en-GB" sz="700" dirty="0">
                <a:latin typeface="Calibri"/>
                <a:cs typeface="Segoe UI"/>
              </a:rPr>
              <a:t>​</a:t>
            </a:r>
            <a:endParaRPr lang="en-GB" sz="700" dirty="0"/>
          </a:p>
          <a:p>
            <a:r>
              <a:rPr lang="en-GB" sz="700" dirty="0">
                <a:latin typeface="Calibri"/>
                <a:cs typeface="Segoe UI"/>
              </a:rPr>
              <a:t>However, most of the Norman aristocrats and English population were </a:t>
            </a:r>
            <a:r>
              <a:rPr lang="en-GB" sz="700" b="1" dirty="0">
                <a:latin typeface="Calibri"/>
                <a:cs typeface="Segoe UI"/>
              </a:rPr>
              <a:t>against </a:t>
            </a:r>
            <a:r>
              <a:rPr lang="en-GB" sz="700" dirty="0">
                <a:latin typeface="Calibri"/>
                <a:cs typeface="Segoe UI"/>
              </a:rPr>
              <a:t>the revolt. William Rufus caught both </a:t>
            </a:r>
            <a:r>
              <a:rPr lang="en-GB" sz="700" dirty="0" err="1">
                <a:latin typeface="Calibri"/>
                <a:cs typeface="Segoe UI"/>
              </a:rPr>
              <a:t>Odo</a:t>
            </a:r>
            <a:r>
              <a:rPr lang="en-GB" sz="700" dirty="0">
                <a:latin typeface="Calibri"/>
                <a:cs typeface="Segoe UI"/>
              </a:rPr>
              <a:t> and Robert of </a:t>
            </a:r>
            <a:r>
              <a:rPr lang="en-GB" sz="700" dirty="0" err="1">
                <a:latin typeface="Calibri"/>
                <a:cs typeface="Segoe UI"/>
              </a:rPr>
              <a:t>Mortain</a:t>
            </a:r>
            <a:r>
              <a:rPr lang="en-GB" sz="700" dirty="0">
                <a:latin typeface="Calibri"/>
                <a:cs typeface="Segoe UI"/>
              </a:rPr>
              <a:t> at Pevensey Castle, using local </a:t>
            </a:r>
            <a:r>
              <a:rPr lang="en-GB" sz="700" dirty="0" err="1">
                <a:latin typeface="Calibri"/>
                <a:cs typeface="Segoe UI"/>
              </a:rPr>
              <a:t>fyrd</a:t>
            </a:r>
            <a:r>
              <a:rPr lang="en-GB" sz="700" dirty="0">
                <a:latin typeface="Calibri"/>
                <a:cs typeface="Segoe UI"/>
              </a:rPr>
              <a:t> troops. </a:t>
            </a:r>
            <a:r>
              <a:rPr lang="en-GB" sz="700" dirty="0" err="1">
                <a:latin typeface="Calibri"/>
                <a:cs typeface="Segoe UI"/>
              </a:rPr>
              <a:t>Odo</a:t>
            </a:r>
            <a:r>
              <a:rPr lang="en-GB" sz="700" dirty="0">
                <a:latin typeface="Calibri"/>
                <a:cs typeface="Segoe UI"/>
              </a:rPr>
              <a:t> escaped to Rochester Castle, but eventually surrendered after Robert Curthose didn’t come to support him. </a:t>
            </a:r>
            <a:r>
              <a:rPr lang="en-US" sz="700" dirty="0">
                <a:latin typeface="Calibri"/>
                <a:cs typeface="Segoe UI"/>
              </a:rPr>
              <a:t>​</a:t>
            </a:r>
            <a:endParaRPr lang="en-US" sz="700" dirty="0"/>
          </a:p>
        </p:txBody>
      </p:sp>
      <p:sp>
        <p:nvSpPr>
          <p:cNvPr id="22" name="TextBox 21">
            <a:extLst>
              <a:ext uri="{FF2B5EF4-FFF2-40B4-BE49-F238E27FC236}">
                <a16:creationId xmlns="" xmlns:a16="http://schemas.microsoft.com/office/drawing/2014/main" id="{35D7AF73-27BF-4E4A-97CC-C7412750880A}"/>
              </a:ext>
            </a:extLst>
          </p:cNvPr>
          <p:cNvSpPr txBox="1"/>
          <p:nvPr/>
        </p:nvSpPr>
        <p:spPr>
          <a:xfrm>
            <a:off x="39936" y="70563"/>
            <a:ext cx="3053148" cy="1646605"/>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latin typeface="Calibri"/>
                <a:cs typeface="Segoe UI"/>
              </a:rPr>
              <a:t>Norman Government </a:t>
            </a:r>
            <a:r>
              <a:rPr lang="en-GB" sz="1000" dirty="0">
                <a:latin typeface="Calibri"/>
                <a:cs typeface="Segoe UI"/>
              </a:rPr>
              <a:t>​</a:t>
            </a:r>
            <a:endParaRPr lang="en-GB" sz="700" dirty="0"/>
          </a:p>
          <a:p>
            <a:r>
              <a:rPr lang="en-GB" sz="700" b="1" dirty="0">
                <a:latin typeface="Calibri"/>
                <a:cs typeface="Segoe UI"/>
              </a:rPr>
              <a:t> </a:t>
            </a:r>
            <a:r>
              <a:rPr lang="en-GB" sz="700" dirty="0">
                <a:latin typeface="Calibri"/>
                <a:cs typeface="Segoe UI"/>
              </a:rPr>
              <a:t>​</a:t>
            </a:r>
            <a:endParaRPr lang="en-GB" sz="700" dirty="0"/>
          </a:p>
          <a:p>
            <a:r>
              <a:rPr lang="en-GB" sz="700" b="1" dirty="0">
                <a:latin typeface="Calibri"/>
                <a:cs typeface="Segoe UI"/>
              </a:rPr>
              <a:t>Changes to Government</a:t>
            </a:r>
            <a:r>
              <a:rPr lang="en-GB" sz="700" dirty="0">
                <a:latin typeface="Calibri"/>
                <a:cs typeface="Segoe UI"/>
              </a:rPr>
              <a:t> ​</a:t>
            </a:r>
            <a:endParaRPr lang="en-GB" sz="700" dirty="0">
              <a:latin typeface="Calibri"/>
              <a:cs typeface="Calibri"/>
            </a:endParaRPr>
          </a:p>
          <a:p>
            <a:pPr marL="171450" indent="-171450">
              <a:buFont typeface="Arial"/>
              <a:buChar char="•"/>
            </a:pPr>
            <a:r>
              <a:rPr lang="en-GB" sz="700" dirty="0">
                <a:latin typeface="Calibri"/>
              </a:rPr>
              <a:t>The existing Anglo-Saxon government was more advanced than government in Normandy, so William kept and improved what worked. ​</a:t>
            </a:r>
            <a:endParaRPr lang="en-GB" sz="700" dirty="0">
              <a:latin typeface="Calibri"/>
              <a:cs typeface="Calibri"/>
            </a:endParaRPr>
          </a:p>
          <a:p>
            <a:pPr marL="171450" indent="-171450">
              <a:buFont typeface="Arial"/>
              <a:buChar char="•"/>
            </a:pPr>
            <a:r>
              <a:rPr lang="en-GB" sz="700" dirty="0">
                <a:latin typeface="Calibri"/>
              </a:rPr>
              <a:t>William </a:t>
            </a:r>
            <a:r>
              <a:rPr lang="en-GB" sz="700" b="1" dirty="0">
                <a:latin typeface="Calibri"/>
              </a:rPr>
              <a:t>centralised power</a:t>
            </a:r>
            <a:r>
              <a:rPr lang="en-GB" sz="700" dirty="0">
                <a:latin typeface="Calibri"/>
              </a:rPr>
              <a:t> so that he had total control. He owned all the land and no one was powerful enough to challenge him.  ​</a:t>
            </a:r>
            <a:endParaRPr lang="en-GB" sz="700" dirty="0">
              <a:latin typeface="Calibri"/>
              <a:cs typeface="Calibri"/>
            </a:endParaRPr>
          </a:p>
          <a:p>
            <a:pPr marL="171450" indent="-171450">
              <a:buFont typeface="Arial"/>
              <a:buChar char="•"/>
            </a:pPr>
            <a:r>
              <a:rPr lang="en-GB" sz="700" dirty="0">
                <a:latin typeface="Calibri"/>
              </a:rPr>
              <a:t>The </a:t>
            </a:r>
            <a:r>
              <a:rPr lang="en-GB" sz="700" b="1" dirty="0">
                <a:latin typeface="Calibri"/>
              </a:rPr>
              <a:t>power of the earls was reduced</a:t>
            </a:r>
            <a:r>
              <a:rPr lang="en-GB" sz="700" dirty="0">
                <a:latin typeface="Calibri"/>
              </a:rPr>
              <a:t>, and some earldoms were phased out completely. He replaced the 6 powerful earls with almost 200 barons who each held less land so had less power so couldn’t threaten him like the Godwin’s had threatened Edward.​</a:t>
            </a:r>
            <a:endParaRPr lang="en-GB" sz="700" dirty="0">
              <a:latin typeface="Calibri"/>
              <a:cs typeface="Calibri"/>
            </a:endParaRPr>
          </a:p>
          <a:p>
            <a:pPr marL="171450" indent="-171450">
              <a:buFont typeface="Arial"/>
              <a:buChar char="•"/>
            </a:pPr>
            <a:r>
              <a:rPr lang="en-GB" sz="700" dirty="0">
                <a:latin typeface="Calibri"/>
              </a:rPr>
              <a:t>William used </a:t>
            </a:r>
            <a:r>
              <a:rPr lang="en-GB" sz="700" b="1" dirty="0">
                <a:latin typeface="Calibri"/>
              </a:rPr>
              <a:t>regents</a:t>
            </a:r>
            <a:r>
              <a:rPr lang="en-GB" sz="700" dirty="0">
                <a:latin typeface="Calibri"/>
              </a:rPr>
              <a:t> (e.g. Lanfranc and Bishop </a:t>
            </a:r>
            <a:r>
              <a:rPr lang="en-GB" sz="700" dirty="0" err="1">
                <a:latin typeface="Calibri"/>
              </a:rPr>
              <a:t>Odo</a:t>
            </a:r>
            <a:r>
              <a:rPr lang="en-GB" sz="700" dirty="0">
                <a:latin typeface="Calibri"/>
              </a:rPr>
              <a:t>) to run either England or Normandy while he was away. He usually returned whenever there were signs of trouble</a:t>
            </a:r>
            <a:r>
              <a:rPr lang="en-GB" sz="700" dirty="0">
                <a:latin typeface="Calibri"/>
                <a:cs typeface="Calibri"/>
              </a:rPr>
              <a:t>.</a:t>
            </a:r>
          </a:p>
        </p:txBody>
      </p:sp>
      <p:sp>
        <p:nvSpPr>
          <p:cNvPr id="2" name="TextBox 1">
            <a:extLst>
              <a:ext uri="{FF2B5EF4-FFF2-40B4-BE49-F238E27FC236}">
                <a16:creationId xmlns="" xmlns:a16="http://schemas.microsoft.com/office/drawing/2014/main" id="{7B9D2BB1-1028-42C4-A75F-8ECDC77A8F9F}"/>
              </a:ext>
            </a:extLst>
          </p:cNvPr>
          <p:cNvSpPr txBox="1"/>
          <p:nvPr/>
        </p:nvSpPr>
        <p:spPr>
          <a:xfrm>
            <a:off x="76200" y="5495917"/>
            <a:ext cx="3019425" cy="1277273"/>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dirty="0">
                <a:latin typeface="Calibri"/>
                <a:cs typeface="Segoe UI"/>
              </a:rPr>
              <a:t>The Domesday </a:t>
            </a:r>
            <a:r>
              <a:rPr lang="en-US" sz="700" b="1" dirty="0">
                <a:latin typeface="Calibri"/>
                <a:cs typeface="Calibri"/>
              </a:rPr>
              <a:t>Book </a:t>
            </a:r>
            <a:endParaRPr lang="en-US" sz="700" b="1">
              <a:latin typeface="Calibri"/>
              <a:cs typeface="Calibri"/>
            </a:endParaRPr>
          </a:p>
          <a:p>
            <a:pPr algn="ctr"/>
            <a:r>
              <a:rPr lang="en-US" sz="700" dirty="0">
                <a:cs typeface="Segoe UI"/>
              </a:rPr>
              <a:t>​​</a:t>
            </a:r>
            <a:endParaRPr lang="en-US" sz="700" dirty="0"/>
          </a:p>
          <a:p>
            <a:pPr marL="171450" indent="-171450">
              <a:buFont typeface="Arial"/>
              <a:buChar char="•"/>
            </a:pPr>
            <a:r>
              <a:rPr lang="en-GB" sz="700" b="1" dirty="0">
                <a:latin typeface="Calibri"/>
              </a:rPr>
              <a:t>What was it?: </a:t>
            </a:r>
            <a:r>
              <a:rPr lang="en-GB" sz="700" dirty="0">
                <a:latin typeface="Calibri"/>
              </a:rPr>
              <a:t> William sent officials with a survey all over England to assess and value of land and stock and who owned what.​</a:t>
            </a:r>
            <a:r>
              <a:rPr lang="en-US" sz="700" dirty="0">
                <a:latin typeface="Calibri"/>
              </a:rPr>
              <a:t>​</a:t>
            </a:r>
            <a:endParaRPr lang="en-US" sz="700" dirty="0"/>
          </a:p>
          <a:p>
            <a:pPr marL="171450" indent="-171450">
              <a:buFont typeface="Arial"/>
              <a:buChar char="•"/>
            </a:pPr>
            <a:r>
              <a:rPr lang="en-GB" sz="700" b="1" dirty="0">
                <a:latin typeface="Calibri"/>
              </a:rPr>
              <a:t>Why?: </a:t>
            </a:r>
            <a:r>
              <a:rPr lang="en-GB" sz="700" dirty="0">
                <a:latin typeface="Calibri"/>
              </a:rPr>
              <a:t> To find out how much people owned so that they could be </a:t>
            </a:r>
            <a:r>
              <a:rPr lang="en-GB" sz="700" b="1" dirty="0">
                <a:latin typeface="Calibri"/>
              </a:rPr>
              <a:t>taxed</a:t>
            </a:r>
            <a:r>
              <a:rPr lang="en-GB" sz="700" dirty="0">
                <a:latin typeface="Calibri"/>
              </a:rPr>
              <a:t>, in order to pay bribes to the Vikings. Allowed William to raise tax easier, the first </a:t>
            </a:r>
            <a:r>
              <a:rPr lang="en-GB" sz="700" b="1" dirty="0">
                <a:latin typeface="Calibri"/>
              </a:rPr>
              <a:t>written record</a:t>
            </a:r>
            <a:r>
              <a:rPr lang="en-GB" sz="700" dirty="0">
                <a:latin typeface="Calibri"/>
              </a:rPr>
              <a:t> of the feudal system.​</a:t>
            </a:r>
            <a:r>
              <a:rPr lang="en-US" sz="700" dirty="0">
                <a:latin typeface="Calibri"/>
              </a:rPr>
              <a:t>​</a:t>
            </a:r>
            <a:endParaRPr lang="en-US" sz="700" dirty="0"/>
          </a:p>
          <a:p>
            <a:pPr marL="171450" indent="-171450">
              <a:buFont typeface="Arial"/>
              <a:buChar char="•"/>
            </a:pPr>
            <a:r>
              <a:rPr lang="en-GB" sz="700" b="1" dirty="0">
                <a:latin typeface="Calibri"/>
              </a:rPr>
              <a:t>Results: </a:t>
            </a:r>
            <a:r>
              <a:rPr lang="en-GB" sz="700" dirty="0">
                <a:latin typeface="Calibri"/>
              </a:rPr>
              <a:t> William + his family owned 20% of land. 25% owned by the aristocracy. 25% owned by the church. 30% by other Normans.​</a:t>
            </a:r>
            <a:r>
              <a:rPr lang="en-US" sz="700" dirty="0">
                <a:latin typeface="Calibri"/>
              </a:rPr>
              <a:t>​</a:t>
            </a:r>
            <a:endParaRPr lang="en-GB" sz="700" dirty="0">
              <a:latin typeface="Calibri Light"/>
              <a:cs typeface="Calibri Light"/>
            </a:endParaRPr>
          </a:p>
          <a:p>
            <a:pPr marL="171450" indent="-171450">
              <a:buFont typeface="Arial"/>
              <a:buChar char="•"/>
            </a:pPr>
            <a:r>
              <a:rPr lang="en-GB" sz="700" b="1" dirty="0">
                <a:latin typeface="Calibri"/>
              </a:rPr>
              <a:t>Information collected: </a:t>
            </a:r>
            <a:r>
              <a:rPr lang="en-GB" sz="700" dirty="0">
                <a:latin typeface="Calibri Light"/>
              </a:rPr>
              <a:t>Who held/owned land? Wealth e.g. number of animals/ploughs. Population.​</a:t>
            </a:r>
            <a:endParaRPr lang="en-GB" sz="700" dirty="0">
              <a:latin typeface="Calibri Light"/>
              <a:cs typeface="Calibri Light"/>
            </a:endParaRPr>
          </a:p>
        </p:txBody>
      </p:sp>
      <p:sp>
        <p:nvSpPr>
          <p:cNvPr id="3" name="Arrow: Right 2">
            <a:extLst>
              <a:ext uri="{FF2B5EF4-FFF2-40B4-BE49-F238E27FC236}">
                <a16:creationId xmlns="" xmlns:a16="http://schemas.microsoft.com/office/drawing/2014/main" id="{7A35FA5E-CDCE-434C-AF3D-9DB4BDD3CB8E}"/>
              </a:ext>
            </a:extLst>
          </p:cNvPr>
          <p:cNvSpPr/>
          <p:nvPr/>
        </p:nvSpPr>
        <p:spPr>
          <a:xfrm rot="5400000">
            <a:off x="42492" y="5449384"/>
            <a:ext cx="369343" cy="261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pic>
        <p:nvPicPr>
          <p:cNvPr id="5" name="Picture 5" descr="A screenshot of a social media post&#10;&#10;Description generated with very high confidence">
            <a:extLst>
              <a:ext uri="{FF2B5EF4-FFF2-40B4-BE49-F238E27FC236}">
                <a16:creationId xmlns="" xmlns:a16="http://schemas.microsoft.com/office/drawing/2014/main" id="{F8A3713C-348A-4A92-8E54-4BD6C262D28C}"/>
              </a:ext>
            </a:extLst>
          </p:cNvPr>
          <p:cNvPicPr>
            <a:picLocks noChangeAspect="1"/>
          </p:cNvPicPr>
          <p:nvPr/>
        </p:nvPicPr>
        <p:blipFill rotWithShape="1">
          <a:blip r:embed="rId5"/>
          <a:srcRect l="-1064" t="405" r="1064" b="8502"/>
          <a:stretch/>
        </p:blipFill>
        <p:spPr>
          <a:xfrm>
            <a:off x="3352798" y="3537423"/>
            <a:ext cx="2771781" cy="2208328"/>
          </a:xfrm>
          <a:prstGeom prst="rect">
            <a:avLst/>
          </a:prstGeom>
        </p:spPr>
      </p:pic>
      <p:sp>
        <p:nvSpPr>
          <p:cNvPr id="10" name="TextBox 9">
            <a:extLst>
              <a:ext uri="{FF2B5EF4-FFF2-40B4-BE49-F238E27FC236}">
                <a16:creationId xmlns="" xmlns:a16="http://schemas.microsoft.com/office/drawing/2014/main" id="{3E9B929B-456E-4ED2-BECC-48B792BB47C0}"/>
              </a:ext>
            </a:extLst>
          </p:cNvPr>
          <p:cNvSpPr txBox="1"/>
          <p:nvPr/>
        </p:nvSpPr>
        <p:spPr>
          <a:xfrm>
            <a:off x="6376957" y="1608108"/>
            <a:ext cx="3448226" cy="1431161"/>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dirty="0">
                <a:latin typeface="Calibri"/>
                <a:cs typeface="Segoe UI"/>
              </a:rPr>
              <a:t>Law and Order</a:t>
            </a:r>
            <a:r>
              <a:rPr lang="en-US" sz="1000" dirty="0">
                <a:latin typeface="Calibri"/>
                <a:cs typeface="Calibri"/>
              </a:rPr>
              <a:t>​</a:t>
            </a:r>
          </a:p>
          <a:p>
            <a:pPr marL="171450" indent="-171450">
              <a:buFont typeface="Arial"/>
              <a:buChar char="•"/>
            </a:pPr>
            <a:r>
              <a:rPr lang="en-GB" sz="700" dirty="0">
                <a:latin typeface="Calibri"/>
                <a:cs typeface="Segoe UI"/>
              </a:rPr>
              <a:t>The Normans introduced </a:t>
            </a:r>
            <a:r>
              <a:rPr lang="en-GB" sz="700" b="1" dirty="0">
                <a:latin typeface="Calibri"/>
                <a:cs typeface="Segoe UI"/>
              </a:rPr>
              <a:t>trial by combat </a:t>
            </a:r>
            <a:r>
              <a:rPr lang="en-GB" sz="700" dirty="0">
                <a:latin typeface="Calibri"/>
                <a:cs typeface="Segoe UI"/>
              </a:rPr>
              <a:t>to the British Isles which went alongside the Anglo- Saxon preferred method which was </a:t>
            </a:r>
            <a:r>
              <a:rPr lang="en-GB" sz="700" b="1" dirty="0">
                <a:latin typeface="Calibri"/>
                <a:cs typeface="Segoe UI"/>
              </a:rPr>
              <a:t>trial by ordeal</a:t>
            </a:r>
            <a:r>
              <a:rPr lang="en-GB" sz="700" dirty="0">
                <a:latin typeface="Calibri"/>
                <a:cs typeface="Segoe UI"/>
              </a:rPr>
              <a:t>.</a:t>
            </a:r>
            <a:r>
              <a:rPr lang="en-US" sz="700" dirty="0">
                <a:latin typeface="Calibri"/>
                <a:cs typeface="Calibri"/>
              </a:rPr>
              <a:t>​</a:t>
            </a:r>
            <a:r>
              <a:rPr lang="en-US" sz="700" dirty="0"/>
              <a:t> </a:t>
            </a:r>
            <a:r>
              <a:rPr lang="en-GB" sz="700" dirty="0">
                <a:latin typeface="Calibri"/>
                <a:cs typeface="Segoe UI"/>
              </a:rPr>
              <a:t>But, they largely kept the laws that already existed in Anglo-Saxon Britain. </a:t>
            </a:r>
            <a:r>
              <a:rPr lang="en-US" sz="700" dirty="0">
                <a:latin typeface="Calibri"/>
                <a:cs typeface="Calibri"/>
              </a:rPr>
              <a:t>​</a:t>
            </a:r>
            <a:endParaRPr lang="en-US" sz="700" dirty="0">
              <a:latin typeface="Calibri"/>
              <a:cs typeface="Segoe UI"/>
            </a:endParaRPr>
          </a:p>
          <a:p>
            <a:pPr marL="171450" indent="-171450">
              <a:buFont typeface="Arial"/>
              <a:buChar char="•"/>
            </a:pPr>
            <a:r>
              <a:rPr lang="en-GB" sz="700" dirty="0">
                <a:latin typeface="Calibri"/>
                <a:cs typeface="Segoe UI"/>
              </a:rPr>
              <a:t>The biggest change to the legal system was that the Normans tried to simplify the existing system and apply it evenly throughout England.  </a:t>
            </a:r>
            <a:r>
              <a:rPr lang="en-US" sz="700" dirty="0">
                <a:latin typeface="Calibri"/>
                <a:cs typeface="Calibri"/>
              </a:rPr>
              <a:t>​</a:t>
            </a:r>
            <a:endParaRPr lang="en-US" sz="700" dirty="0"/>
          </a:p>
          <a:p>
            <a:pPr marL="171450" indent="-171450">
              <a:buFont typeface="Arial"/>
              <a:buChar char="•"/>
            </a:pPr>
            <a:r>
              <a:rPr lang="en-GB" sz="700" dirty="0">
                <a:latin typeface="Calibri"/>
                <a:cs typeface="Segoe UI"/>
              </a:rPr>
              <a:t>There were 5 main courts that were used. Clergy however were tried in Bishop’s Courts and usually got less severe punishments. However, sometimes the Bishop’s Court was over-ruled by the </a:t>
            </a:r>
            <a:r>
              <a:rPr lang="en-GB" sz="700" b="1" dirty="0">
                <a:latin typeface="Calibri"/>
                <a:cs typeface="Segoe UI"/>
              </a:rPr>
              <a:t>secular</a:t>
            </a:r>
            <a:r>
              <a:rPr lang="en-GB" sz="700" dirty="0">
                <a:latin typeface="Calibri"/>
                <a:cs typeface="Segoe UI"/>
              </a:rPr>
              <a:t> (non-religious) court on the king’s orders; e.g. Lanfranc and </a:t>
            </a:r>
            <a:r>
              <a:rPr lang="en-GB" sz="700" dirty="0" err="1">
                <a:latin typeface="Calibri"/>
                <a:cs typeface="Segoe UI"/>
              </a:rPr>
              <a:t>Odo</a:t>
            </a:r>
            <a:r>
              <a:rPr lang="en-GB" sz="700" dirty="0">
                <a:latin typeface="Calibri"/>
                <a:cs typeface="Segoe UI"/>
              </a:rPr>
              <a:t>.</a:t>
            </a:r>
            <a:r>
              <a:rPr lang="en-US" sz="700" dirty="0">
                <a:latin typeface="Calibri"/>
                <a:cs typeface="Calibri"/>
              </a:rPr>
              <a:t>​</a:t>
            </a:r>
            <a:endParaRPr lang="en-US" sz="700" dirty="0"/>
          </a:p>
          <a:p>
            <a:pPr marL="171450" indent="-171450">
              <a:buFont typeface="Arial"/>
              <a:buChar char="•"/>
            </a:pPr>
            <a:r>
              <a:rPr lang="en-GB" sz="700" dirty="0">
                <a:latin typeface="Calibri"/>
                <a:cs typeface="Segoe UI"/>
              </a:rPr>
              <a:t>The language of the courts was changed. Norman French was spoken during court hearings, and the records of court cases were written in Latin.</a:t>
            </a:r>
            <a:r>
              <a:rPr lang="en-US" sz="700" dirty="0">
                <a:latin typeface="Calibri"/>
                <a:cs typeface="Segoe UI"/>
              </a:rPr>
              <a:t>​</a:t>
            </a:r>
            <a:endParaRPr lang="en-US" sz="700" dirty="0"/>
          </a:p>
        </p:txBody>
      </p:sp>
      <p:sp>
        <p:nvSpPr>
          <p:cNvPr id="14" name="TextBox 13">
            <a:extLst>
              <a:ext uri="{FF2B5EF4-FFF2-40B4-BE49-F238E27FC236}">
                <a16:creationId xmlns="" xmlns:a16="http://schemas.microsoft.com/office/drawing/2014/main" id="{6DA03D5C-31B8-407A-B0E4-C22D73624517}"/>
              </a:ext>
            </a:extLst>
          </p:cNvPr>
          <p:cNvSpPr txBox="1"/>
          <p:nvPr/>
        </p:nvSpPr>
        <p:spPr>
          <a:xfrm>
            <a:off x="6371990" y="3080164"/>
            <a:ext cx="3449766" cy="1600438"/>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Punishments</a:t>
            </a:r>
            <a:r>
              <a:rPr lang="en-US" sz="700" dirty="0">
                <a:latin typeface="Calibri"/>
                <a:cs typeface="Calibri"/>
              </a:rPr>
              <a:t>​</a:t>
            </a:r>
          </a:p>
          <a:p>
            <a:pPr marL="171450" indent="-171450">
              <a:buFont typeface="Arial"/>
              <a:buChar char="•"/>
            </a:pPr>
            <a:r>
              <a:rPr lang="en-GB" sz="700" dirty="0">
                <a:latin typeface="Calibri"/>
                <a:cs typeface="Segoe UI"/>
              </a:rPr>
              <a:t>Punishment after Trial by Combat or Ordeal was usually execution (unless you had died during the trail) as the outcome showed God’s judgement.</a:t>
            </a:r>
            <a:r>
              <a:rPr lang="en-US" sz="700" dirty="0">
                <a:latin typeface="Calibri"/>
                <a:cs typeface="Calibri"/>
              </a:rPr>
              <a:t>​</a:t>
            </a:r>
            <a:endParaRPr lang="en-US" sz="700" dirty="0">
              <a:latin typeface="Calibri"/>
              <a:cs typeface="Segoe UI"/>
            </a:endParaRPr>
          </a:p>
          <a:p>
            <a:pPr marL="171450" indent="-171450">
              <a:buFont typeface="Arial"/>
              <a:buChar char="•"/>
            </a:pPr>
            <a:r>
              <a:rPr lang="en-GB" sz="700" dirty="0">
                <a:latin typeface="Calibri"/>
                <a:cs typeface="Segoe UI"/>
              </a:rPr>
              <a:t>The death penalty was used more often by William, mostly for serious crimes like murder, rape and treason, and for re-offenders. He also used mutilation as a punishment: loss of fingers, limbs, genitals and/or eyes.</a:t>
            </a:r>
            <a:r>
              <a:rPr lang="en-US" sz="700" dirty="0">
                <a:latin typeface="Calibri"/>
                <a:cs typeface="Calibri"/>
              </a:rPr>
              <a:t>​</a:t>
            </a:r>
            <a:endParaRPr lang="en-GB" sz="700" dirty="0">
              <a:latin typeface="Calibri"/>
              <a:cs typeface="Segoe UI"/>
            </a:endParaRPr>
          </a:p>
          <a:p>
            <a:pPr marL="171450" indent="-171450">
              <a:buFont typeface="Arial"/>
              <a:buChar char="•"/>
            </a:pPr>
            <a:r>
              <a:rPr lang="en-GB" sz="700" dirty="0">
                <a:latin typeface="Calibri"/>
                <a:cs typeface="Segoe UI"/>
              </a:rPr>
              <a:t>For more minor crimes, William ordered that fines should be paid as punishment. In the case of physical assault, the criminal still paid a fine, but this went to the king’s officials rather than the victim or his/her family.​</a:t>
            </a:r>
            <a:endParaRPr lang="en-GB" sz="700" dirty="0">
              <a:latin typeface="Calibri"/>
              <a:cs typeface="Calibri"/>
            </a:endParaRPr>
          </a:p>
          <a:p>
            <a:pPr marL="171450" indent="-171450">
              <a:buFont typeface="Arial"/>
              <a:buChar char="•"/>
            </a:pPr>
            <a:r>
              <a:rPr lang="en-GB" sz="700" dirty="0">
                <a:latin typeface="Calibri"/>
                <a:cs typeface="Segoe UI"/>
              </a:rPr>
              <a:t>William effectively crushed several rebellions against him, but he was still paranoid about the loyalty of the English with good reason! Murders of Norman nobles and officials became common as they imposed their authority over the Saxons. To stop this, William introduced the </a:t>
            </a:r>
            <a:r>
              <a:rPr lang="en-GB" sz="700" b="1" dirty="0">
                <a:latin typeface="Calibri"/>
                <a:cs typeface="Segoe UI"/>
              </a:rPr>
              <a:t>Murdrum </a:t>
            </a:r>
            <a:r>
              <a:rPr lang="en-GB" sz="700" dirty="0">
                <a:latin typeface="Calibri"/>
                <a:cs typeface="Segoe UI"/>
              </a:rPr>
              <a:t>fine: if a Norman was found murdered, the local area he was found in had to pay a hefty fine.​</a:t>
            </a:r>
            <a:endParaRPr lang="en-GB" sz="700" dirty="0">
              <a:latin typeface="Calibri"/>
              <a:cs typeface="Calibri"/>
            </a:endParaRPr>
          </a:p>
        </p:txBody>
      </p:sp>
      <p:sp>
        <p:nvSpPr>
          <p:cNvPr id="26" name="Arrow: Right 25">
            <a:extLst>
              <a:ext uri="{FF2B5EF4-FFF2-40B4-BE49-F238E27FC236}">
                <a16:creationId xmlns="" xmlns:a16="http://schemas.microsoft.com/office/drawing/2014/main" id="{59C5CECA-FB0C-42CF-8BC4-9FB8BFFDCF9C}"/>
              </a:ext>
            </a:extLst>
          </p:cNvPr>
          <p:cNvSpPr/>
          <p:nvPr/>
        </p:nvSpPr>
        <p:spPr>
          <a:xfrm rot="5400000">
            <a:off x="9150770" y="2929290"/>
            <a:ext cx="312193"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
        <p:nvSpPr>
          <p:cNvPr id="19" name="TextBox 18">
            <a:extLst>
              <a:ext uri="{FF2B5EF4-FFF2-40B4-BE49-F238E27FC236}">
                <a16:creationId xmlns="" xmlns:a16="http://schemas.microsoft.com/office/drawing/2014/main" id="{CE6916D4-8820-48ED-B06F-E9E7A62EF53C}"/>
              </a:ext>
            </a:extLst>
          </p:cNvPr>
          <p:cNvSpPr txBox="1"/>
          <p:nvPr/>
        </p:nvSpPr>
        <p:spPr>
          <a:xfrm>
            <a:off x="6374066" y="4712272"/>
            <a:ext cx="3443670" cy="2031325"/>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Who kept Law and Order?</a:t>
            </a:r>
            <a:r>
              <a:rPr lang="en-US" sz="700" dirty="0">
                <a:latin typeface="Calibri"/>
                <a:cs typeface="Segoe UI"/>
              </a:rPr>
              <a:t>​</a:t>
            </a:r>
            <a:endParaRPr lang="en-US" sz="700" dirty="0"/>
          </a:p>
          <a:p>
            <a:r>
              <a:rPr lang="en-GB" sz="700" dirty="0">
                <a:latin typeface="Calibri"/>
                <a:cs typeface="Segoe UI"/>
              </a:rPr>
              <a:t>In Norman England there was no police force. The police as we know it today would not come about until the early 19th century. As a result the law was enforced by a range of people: </a:t>
            </a:r>
            <a:r>
              <a:rPr lang="en-GB" sz="700" b="1" dirty="0">
                <a:latin typeface="Calibri"/>
                <a:cs typeface="Segoe UI"/>
              </a:rPr>
              <a:t>constables </a:t>
            </a:r>
            <a:r>
              <a:rPr lang="en-GB" sz="700" dirty="0">
                <a:latin typeface="Calibri"/>
                <a:cs typeface="Segoe UI"/>
              </a:rPr>
              <a:t>and </a:t>
            </a:r>
            <a:r>
              <a:rPr lang="en-GB" sz="700" b="1" dirty="0">
                <a:latin typeface="Calibri"/>
                <a:cs typeface="Segoe UI"/>
              </a:rPr>
              <a:t>watchmen</a:t>
            </a:r>
            <a:r>
              <a:rPr lang="en-GB" sz="700" dirty="0">
                <a:latin typeface="Calibri"/>
                <a:cs typeface="Segoe UI"/>
              </a:rPr>
              <a:t> and also Anglo Saxon systems like systems like </a:t>
            </a:r>
            <a:r>
              <a:rPr lang="en-GB" sz="700" b="1" dirty="0">
                <a:latin typeface="Calibri"/>
                <a:cs typeface="Segoe UI"/>
              </a:rPr>
              <a:t>Hue &amp; Cry</a:t>
            </a:r>
            <a:r>
              <a:rPr lang="en-GB" sz="700" dirty="0">
                <a:latin typeface="Calibri"/>
                <a:cs typeface="Segoe UI"/>
              </a:rPr>
              <a:t> and </a:t>
            </a:r>
            <a:r>
              <a:rPr lang="en-GB" sz="700" b="1" dirty="0">
                <a:latin typeface="Calibri"/>
                <a:cs typeface="Segoe UI"/>
              </a:rPr>
              <a:t>Tithing</a:t>
            </a:r>
            <a:r>
              <a:rPr lang="en-GB" sz="700" dirty="0">
                <a:latin typeface="Calibri"/>
                <a:cs typeface="Segoe UI"/>
              </a:rPr>
              <a:t> (where 10-12 men were responsible for preventing each other committing crime - if one did they were all punished) that the Normans kept. </a:t>
            </a:r>
            <a:endParaRPr lang="en-GB" sz="700" dirty="0">
              <a:latin typeface="Calibri"/>
              <a:cs typeface="Calibri"/>
            </a:endParaRPr>
          </a:p>
          <a:p>
            <a:endParaRPr lang="en-GB" sz="700" b="1" dirty="0"/>
          </a:p>
          <a:p>
            <a:r>
              <a:rPr lang="en-GB" sz="700" b="1" dirty="0"/>
              <a:t>Sheriffs: </a:t>
            </a:r>
            <a:r>
              <a:rPr lang="en-GB" sz="700" dirty="0">
                <a:latin typeface="Calibri"/>
                <a:cs typeface="Calibri"/>
              </a:rPr>
              <a:t>The role of the sheriff (aka shire reeve) stayed mostly the same as in Anglo-Saxon times; William just replaced the Anglo-Saxons with Normans Sheriffs were often unpopular with local people. They were </a:t>
            </a:r>
            <a:r>
              <a:rPr lang="en-GB" sz="700" b="1" dirty="0">
                <a:latin typeface="Calibri"/>
                <a:cs typeface="Calibri"/>
              </a:rPr>
              <a:t>entitled to a share of the revenues</a:t>
            </a:r>
            <a:r>
              <a:rPr lang="en-GB" sz="700" dirty="0">
                <a:latin typeface="Calibri"/>
                <a:cs typeface="Calibri"/>
              </a:rPr>
              <a:t> they collected from their shire. This meant they could make themselves very rich. </a:t>
            </a:r>
            <a:endParaRPr lang="en-US"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a:p>
            <a:pPr>
              <a:spcBef>
                <a:spcPct val="0"/>
              </a:spcBef>
              <a:spcAft>
                <a:spcPct val="0"/>
              </a:spcAft>
            </a:pPr>
            <a:endParaRPr lang="en-GB" sz="700" dirty="0">
              <a:latin typeface="Calibri"/>
              <a:cs typeface="Calibri"/>
            </a:endParaRPr>
          </a:p>
        </p:txBody>
      </p:sp>
      <p:pic>
        <p:nvPicPr>
          <p:cNvPr id="29" name="Picture 19" descr="A screenshot of a cell phone&#10;&#10;Description generated with very high confidence">
            <a:extLst>
              <a:ext uri="{FF2B5EF4-FFF2-40B4-BE49-F238E27FC236}">
                <a16:creationId xmlns="" xmlns:a16="http://schemas.microsoft.com/office/drawing/2014/main" id="{3B898A0A-DD7A-4449-86EC-C9726BB2F816}"/>
              </a:ext>
            </a:extLst>
          </p:cNvPr>
          <p:cNvPicPr>
            <a:picLocks noChangeAspect="1"/>
          </p:cNvPicPr>
          <p:nvPr/>
        </p:nvPicPr>
        <p:blipFill>
          <a:blip r:embed="rId6"/>
          <a:stretch>
            <a:fillRect/>
          </a:stretch>
        </p:blipFill>
        <p:spPr>
          <a:xfrm>
            <a:off x="6483213" y="6079023"/>
            <a:ext cx="3163247" cy="525666"/>
          </a:xfrm>
          <a:prstGeom prst="rect">
            <a:avLst/>
          </a:prstGeom>
        </p:spPr>
      </p:pic>
      <p:sp>
        <p:nvSpPr>
          <p:cNvPr id="30" name="Arrow: Right 29">
            <a:extLst>
              <a:ext uri="{FF2B5EF4-FFF2-40B4-BE49-F238E27FC236}">
                <a16:creationId xmlns="" xmlns:a16="http://schemas.microsoft.com/office/drawing/2014/main" id="{393D850B-6155-47AA-BB8C-436A010D6BF3}"/>
              </a:ext>
            </a:extLst>
          </p:cNvPr>
          <p:cNvSpPr/>
          <p:nvPr/>
        </p:nvSpPr>
        <p:spPr>
          <a:xfrm rot="5400000">
            <a:off x="9150771" y="4567591"/>
            <a:ext cx="312193"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Tree>
    <p:extLst>
      <p:ext uri="{BB962C8B-B14F-4D97-AF65-F5344CB8AC3E}">
        <p14:creationId xmlns:p14="http://schemas.microsoft.com/office/powerpoint/2010/main" val="6351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93" name="Shape 93"/>
          <p:cNvSpPr txBox="1"/>
          <p:nvPr/>
        </p:nvSpPr>
        <p:spPr>
          <a:xfrm>
            <a:off x="9836342" y="7075046"/>
            <a:ext cx="184666" cy="369332"/>
          </a:xfrm>
          <a:prstGeom prst="rect">
            <a:avLst/>
          </a:prstGeom>
          <a:noFill/>
          <a:ln>
            <a:noFill/>
          </a:ln>
        </p:spPr>
        <p:txBody>
          <a:bodyPr lIns="91425" tIns="45700" rIns="91425" bIns="45700" anchor="t" anchorCtr="0">
            <a:noAutofit/>
          </a:bodyPr>
          <a:lstStyle/>
          <a:p>
            <a:endParaRPr sz="1800">
              <a:latin typeface="Calibri"/>
              <a:ea typeface="Calibri"/>
              <a:cs typeface="Calibri"/>
              <a:sym typeface="Calibri"/>
            </a:endParaRPr>
          </a:p>
        </p:txBody>
      </p:sp>
      <p:sp>
        <p:nvSpPr>
          <p:cNvPr id="8" name="TextBox 7">
            <a:extLst>
              <a:ext uri="{FF2B5EF4-FFF2-40B4-BE49-F238E27FC236}">
                <a16:creationId xmlns="" xmlns:a16="http://schemas.microsoft.com/office/drawing/2014/main" id="{E3C2DACC-F466-497D-A027-AFF2836EB112}"/>
              </a:ext>
            </a:extLst>
          </p:cNvPr>
          <p:cNvSpPr txBox="1"/>
          <p:nvPr/>
        </p:nvSpPr>
        <p:spPr>
          <a:xfrm>
            <a:off x="5760552" y="3361854"/>
            <a:ext cx="1668948" cy="146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webkit-standard"/>
              <a:cs typeface="Segoe UI"/>
            </a:endParaRPr>
          </a:p>
        </p:txBody>
      </p:sp>
      <p:graphicFrame>
        <p:nvGraphicFramePr>
          <p:cNvPr id="15" name="Table 14">
            <a:extLst>
              <a:ext uri="{FF2B5EF4-FFF2-40B4-BE49-F238E27FC236}">
                <a16:creationId xmlns="" xmlns:a16="http://schemas.microsoft.com/office/drawing/2014/main" id="{67BC5367-958A-44FB-BB0F-22A7087E70D9}"/>
              </a:ext>
            </a:extLst>
          </p:cNvPr>
          <p:cNvGraphicFramePr>
            <a:graphicFrameLocks noGrp="1"/>
          </p:cNvGraphicFramePr>
          <p:nvPr>
            <p:extLst/>
          </p:nvPr>
        </p:nvGraphicFramePr>
        <p:xfrm>
          <a:off x="104775" y="1790700"/>
          <a:ext cx="3612768" cy="3011745"/>
        </p:xfrm>
        <a:graphic>
          <a:graphicData uri="http://schemas.openxmlformats.org/drawingml/2006/table">
            <a:tbl>
              <a:tblPr firstRow="1" bandRow="1">
                <a:tableStyleId>{8794B465-FAD5-4E7C-BB1E-9C8699F70E79}</a:tableStyleId>
              </a:tblPr>
              <a:tblGrid>
                <a:gridCol w="3612768">
                  <a:extLst>
                    <a:ext uri="{9D8B030D-6E8A-4147-A177-3AD203B41FA5}">
                      <a16:colId xmlns="" xmlns:a16="http://schemas.microsoft.com/office/drawing/2014/main" val="3378217833"/>
                    </a:ext>
                  </a:extLst>
                </a:gridCol>
              </a:tblGrid>
              <a:tr h="207585">
                <a:tc>
                  <a:txBody>
                    <a:bodyPr/>
                    <a:lstStyle/>
                    <a:p>
                      <a:pPr lvl="0" algn="l" fontAlgn="base">
                        <a:buNone/>
                      </a:pPr>
                      <a:r>
                        <a:rPr lang="en-GB" sz="700" b="1" dirty="0">
                          <a:effectLst/>
                        </a:rPr>
                        <a:t>The Court System</a:t>
                      </a:r>
                    </a:p>
                  </a:txBody>
                  <a:tcPr/>
                </a:tc>
                <a:extLst>
                  <a:ext uri="{0D108BD9-81ED-4DB2-BD59-A6C34878D82A}">
                    <a16:rowId xmlns="" xmlns:a16="http://schemas.microsoft.com/office/drawing/2014/main" val="1089366370"/>
                  </a:ext>
                </a:extLst>
              </a:tr>
              <a:tr h="499742">
                <a:tc>
                  <a:txBody>
                    <a:bodyPr/>
                    <a:lstStyle/>
                    <a:p>
                      <a:pPr algn="ctr" fontAlgn="base"/>
                      <a:r>
                        <a:rPr lang="en-GB" sz="700" b="1" dirty="0">
                          <a:effectLst/>
                        </a:rPr>
                        <a:t>King’s Court​</a:t>
                      </a:r>
                    </a:p>
                    <a:p>
                      <a:pPr algn="ctr" fontAlgn="base"/>
                      <a:r>
                        <a:rPr lang="en-GB" sz="700" dirty="0">
                          <a:effectLst/>
                        </a:rPr>
                        <a:t>The King remained the most important person in the justice system. His decisions were binding. His court dealt with royal pleas which included the most serious offences of murder, treason, arson, robbery and rape. The king could also hear appeals from lower courts. ​</a:t>
                      </a:r>
                    </a:p>
                  </a:txBody>
                  <a:tcPr/>
                </a:tc>
                <a:extLst>
                  <a:ext uri="{0D108BD9-81ED-4DB2-BD59-A6C34878D82A}">
                    <a16:rowId xmlns="" xmlns:a16="http://schemas.microsoft.com/office/drawing/2014/main" val="4285893705"/>
                  </a:ext>
                </a:extLst>
              </a:tr>
              <a:tr h="507430">
                <a:tc>
                  <a:txBody>
                    <a:bodyPr/>
                    <a:lstStyle/>
                    <a:p>
                      <a:pPr algn="ctr" fontAlgn="base"/>
                      <a:r>
                        <a:rPr lang="en-GB" sz="700" b="1" dirty="0">
                          <a:effectLst/>
                        </a:rPr>
                        <a:t>Shire Courts (</a:t>
                      </a:r>
                      <a:r>
                        <a:rPr lang="en-GB" sz="700" b="1" dirty="0" err="1">
                          <a:effectLst/>
                        </a:rPr>
                        <a:t>Honourial</a:t>
                      </a:r>
                      <a:r>
                        <a:rPr lang="en-GB" sz="700" b="1" dirty="0">
                          <a:effectLst/>
                        </a:rPr>
                        <a:t> courts)​</a:t>
                      </a:r>
                    </a:p>
                    <a:p>
                      <a:pPr algn="ctr" fontAlgn="base"/>
                      <a:r>
                        <a:rPr lang="en-GB" sz="700" dirty="0">
                          <a:effectLst/>
                        </a:rPr>
                        <a:t>Introduced by the Norman’s for the lord to deal with his tenants. This kind of court did not only deal with crimes or disputes, they also supervised property transactions or made announcements of new laws from the king. ​</a:t>
                      </a:r>
                    </a:p>
                  </a:txBody>
                  <a:tcPr/>
                </a:tc>
                <a:extLst>
                  <a:ext uri="{0D108BD9-81ED-4DB2-BD59-A6C34878D82A}">
                    <a16:rowId xmlns="" xmlns:a16="http://schemas.microsoft.com/office/drawing/2014/main" val="1829819924"/>
                  </a:ext>
                </a:extLst>
              </a:tr>
              <a:tr h="584313">
                <a:tc>
                  <a:txBody>
                    <a:bodyPr/>
                    <a:lstStyle/>
                    <a:p>
                      <a:pPr algn="ctr" fontAlgn="base"/>
                      <a:r>
                        <a:rPr lang="en-GB" sz="700" b="1" dirty="0">
                          <a:effectLst/>
                        </a:rPr>
                        <a:t>Hundred Courts​</a:t>
                      </a:r>
                    </a:p>
                    <a:p>
                      <a:pPr algn="ctr" fontAlgn="base"/>
                      <a:r>
                        <a:rPr lang="en-GB" sz="700" dirty="0">
                          <a:effectLst/>
                        </a:rPr>
                        <a:t>The manor was the area of land controlled by the lord of the manor- usually the same as a village.  These courts were the most minor courts that dealt with day to day life in the village, such as ploughing being carried out badly or labour not being supplied. Male </a:t>
                      </a:r>
                      <a:r>
                        <a:rPr lang="en-GB" sz="700" dirty="0" err="1">
                          <a:effectLst/>
                        </a:rPr>
                        <a:t>villeins</a:t>
                      </a:r>
                      <a:r>
                        <a:rPr lang="en-GB" sz="700" dirty="0">
                          <a:effectLst/>
                        </a:rPr>
                        <a:t> would also pay for licences to marry. These courts were controlled by the Lord of the Manor. ​</a:t>
                      </a:r>
                    </a:p>
                  </a:txBody>
                  <a:tcPr/>
                </a:tc>
                <a:extLst>
                  <a:ext uri="{0D108BD9-81ED-4DB2-BD59-A6C34878D82A}">
                    <a16:rowId xmlns="" xmlns:a16="http://schemas.microsoft.com/office/drawing/2014/main" val="4294711129"/>
                  </a:ext>
                </a:extLst>
              </a:tr>
              <a:tr h="476677">
                <a:tc>
                  <a:txBody>
                    <a:bodyPr/>
                    <a:lstStyle/>
                    <a:p>
                      <a:pPr algn="ctr" fontAlgn="base"/>
                      <a:r>
                        <a:rPr lang="en-GB" sz="700" b="1" dirty="0">
                          <a:effectLst/>
                        </a:rPr>
                        <a:t>Lord’s Court​</a:t>
                      </a:r>
                    </a:p>
                    <a:p>
                      <a:pPr algn="ctr" fontAlgn="base"/>
                      <a:r>
                        <a:rPr lang="en-GB" sz="700" dirty="0">
                          <a:effectLst/>
                        </a:rPr>
                        <a:t>Established before 1066. Held monthly, with a bailiff in charge (who was appointed by the shire reeve). Some were still held privately, and if so, the Lord would be in charge. For the most part this type of court dealt with minor disputes. ​</a:t>
                      </a:r>
                    </a:p>
                  </a:txBody>
                  <a:tcPr/>
                </a:tc>
                <a:extLst>
                  <a:ext uri="{0D108BD9-81ED-4DB2-BD59-A6C34878D82A}">
                    <a16:rowId xmlns="" xmlns:a16="http://schemas.microsoft.com/office/drawing/2014/main" val="1645063534"/>
                  </a:ext>
                </a:extLst>
              </a:tr>
              <a:tr h="599690">
                <a:tc>
                  <a:txBody>
                    <a:bodyPr/>
                    <a:lstStyle/>
                    <a:p>
                      <a:pPr algn="ctr" fontAlgn="base"/>
                      <a:r>
                        <a:rPr lang="en-GB" sz="700" b="1" dirty="0">
                          <a:effectLst/>
                        </a:rPr>
                        <a:t>Manor Court​</a:t>
                      </a:r>
                    </a:p>
                    <a:p>
                      <a:pPr algn="ctr" fontAlgn="base"/>
                      <a:r>
                        <a:rPr lang="en-GB" sz="700" dirty="0">
                          <a:effectLst/>
                        </a:rPr>
                        <a:t>Established well before 1066. They remained largely unchanged but now met much more regularly. They were usually supervised by shire reeve (sheriff) or at times by a Bishop. The judges were local land owners or the Sheriffs. This court largely presided over land or crimes involving violence or theft. ​</a:t>
                      </a:r>
                    </a:p>
                  </a:txBody>
                  <a:tcPr/>
                </a:tc>
                <a:extLst>
                  <a:ext uri="{0D108BD9-81ED-4DB2-BD59-A6C34878D82A}">
                    <a16:rowId xmlns="" xmlns:a16="http://schemas.microsoft.com/office/drawing/2014/main" val="761363551"/>
                  </a:ext>
                </a:extLst>
              </a:tr>
            </a:tbl>
          </a:graphicData>
        </a:graphic>
      </p:graphicFrame>
      <p:sp>
        <p:nvSpPr>
          <p:cNvPr id="6" name="TextBox 5">
            <a:extLst>
              <a:ext uri="{FF2B5EF4-FFF2-40B4-BE49-F238E27FC236}">
                <a16:creationId xmlns="" xmlns:a16="http://schemas.microsoft.com/office/drawing/2014/main" id="{B9441CD0-0975-4F49-A5B3-6486C131364F}"/>
              </a:ext>
            </a:extLst>
          </p:cNvPr>
          <p:cNvSpPr txBox="1"/>
          <p:nvPr/>
        </p:nvSpPr>
        <p:spPr>
          <a:xfrm>
            <a:off x="106610" y="53819"/>
            <a:ext cx="3615122" cy="170816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Forest Law</a:t>
            </a:r>
            <a:r>
              <a:rPr lang="en-GB" sz="700" dirty="0">
                <a:latin typeface="Calibri"/>
                <a:cs typeface="Segoe UI"/>
              </a:rPr>
              <a:t>​</a:t>
            </a:r>
            <a:endParaRPr lang="en-GB" sz="700" dirty="0"/>
          </a:p>
          <a:p>
            <a:r>
              <a:rPr lang="en-GB" sz="700" dirty="0">
                <a:latin typeface="Calibri"/>
                <a:cs typeface="Segoe UI"/>
              </a:rPr>
              <a:t>William liked hunting and kept much more land as </a:t>
            </a:r>
            <a:r>
              <a:rPr lang="en-GB" sz="700" b="1" dirty="0">
                <a:latin typeface="Calibri"/>
                <a:cs typeface="Segoe UI"/>
              </a:rPr>
              <a:t>royal demesne</a:t>
            </a:r>
            <a:r>
              <a:rPr lang="en-GB" sz="700" dirty="0">
                <a:latin typeface="Calibri"/>
                <a:cs typeface="Segoe UI"/>
              </a:rPr>
              <a:t> than Edward had. Demesne was the land that the king kept for his own use. He made new areas into </a:t>
            </a:r>
            <a:r>
              <a:rPr lang="en-GB" sz="700" b="1" dirty="0">
                <a:latin typeface="Calibri"/>
                <a:cs typeface="Segoe UI"/>
              </a:rPr>
              <a:t>forest</a:t>
            </a:r>
            <a:r>
              <a:rPr lang="en-GB" sz="700" dirty="0">
                <a:latin typeface="Calibri"/>
                <a:cs typeface="Segoe UI"/>
              </a:rPr>
              <a:t> – this was not necessarily covered in trees; it meant that it was protected land reserved for hunting. ​Many landholders lost land to forest. Entire areas were turned into forest, such as the New Forest in southern England. </a:t>
            </a:r>
            <a:r>
              <a:rPr lang="en-US" sz="700" dirty="0">
                <a:latin typeface="Calibri"/>
                <a:cs typeface="Segoe UI"/>
              </a:rPr>
              <a:t>​</a:t>
            </a:r>
            <a:endParaRPr lang="en-US" sz="700" dirty="0"/>
          </a:p>
          <a:p>
            <a:r>
              <a:rPr lang="en-GB" sz="700" dirty="0">
                <a:latin typeface="Calibri"/>
                <a:cs typeface="Segoe UI"/>
              </a:rPr>
              <a:t>​</a:t>
            </a:r>
            <a:endParaRPr lang="en-GB" sz="700" dirty="0"/>
          </a:p>
          <a:p>
            <a:r>
              <a:rPr lang="en-GB" sz="700" b="1" dirty="0">
                <a:latin typeface="Calibri"/>
                <a:cs typeface="Segoe UI"/>
              </a:rPr>
              <a:t>Reasons why the ‘forest’ was significant: </a:t>
            </a:r>
            <a:r>
              <a:rPr lang="en-GB" sz="700" dirty="0">
                <a:latin typeface="Calibri"/>
                <a:cs typeface="Segoe UI"/>
              </a:rPr>
              <a:t>​</a:t>
            </a:r>
            <a:endParaRPr lang="en-GB" sz="700" dirty="0"/>
          </a:p>
          <a:p>
            <a:pPr marL="171450" indent="-171450">
              <a:buFont typeface="Arial"/>
              <a:buChar char="•"/>
            </a:pPr>
            <a:r>
              <a:rPr lang="en-GB" sz="700" dirty="0">
                <a:latin typeface="Calibri"/>
              </a:rPr>
              <a:t>It showed that the </a:t>
            </a:r>
            <a:r>
              <a:rPr lang="en-GB" sz="700" b="1" dirty="0">
                <a:latin typeface="Calibri"/>
              </a:rPr>
              <a:t>power of the king</a:t>
            </a:r>
            <a:r>
              <a:rPr lang="en-GB" sz="700" dirty="0">
                <a:latin typeface="Calibri"/>
              </a:rPr>
              <a:t> was above everything else.  ​</a:t>
            </a:r>
            <a:endParaRPr lang="en-GB" sz="700" dirty="0">
              <a:latin typeface="Calibri"/>
              <a:cs typeface="Calibri"/>
            </a:endParaRPr>
          </a:p>
          <a:p>
            <a:pPr marL="171450" indent="-171450">
              <a:buFont typeface="Arial"/>
              <a:buChar char="•"/>
            </a:pPr>
            <a:r>
              <a:rPr lang="en-GB" sz="700" dirty="0">
                <a:latin typeface="Calibri"/>
              </a:rPr>
              <a:t>Extending the forest </a:t>
            </a:r>
            <a:r>
              <a:rPr lang="en-GB" sz="700" b="1" dirty="0">
                <a:latin typeface="Calibri"/>
              </a:rPr>
              <a:t>increased the amount of land William controlled directly</a:t>
            </a:r>
            <a:r>
              <a:rPr lang="en-GB" sz="700" dirty="0">
                <a:latin typeface="Calibri"/>
              </a:rPr>
              <a:t>. ​</a:t>
            </a:r>
            <a:endParaRPr lang="en-GB" sz="700" dirty="0">
              <a:latin typeface="Calibri"/>
              <a:cs typeface="Calibri"/>
            </a:endParaRPr>
          </a:p>
          <a:p>
            <a:pPr marL="171450" indent="-171450">
              <a:buFont typeface="Arial"/>
              <a:buChar char="•"/>
            </a:pPr>
            <a:r>
              <a:rPr lang="en-GB" sz="700" dirty="0">
                <a:latin typeface="Calibri"/>
              </a:rPr>
              <a:t>Taking areas for forest was basically land-grabbing – William doing this </a:t>
            </a:r>
            <a:r>
              <a:rPr lang="en-GB" sz="700" b="1" dirty="0">
                <a:latin typeface="Calibri"/>
              </a:rPr>
              <a:t>made land-grabbing by sheriffs and barons look more acceptable</a:t>
            </a:r>
            <a:r>
              <a:rPr lang="en-GB" sz="700" dirty="0">
                <a:latin typeface="Calibri"/>
              </a:rPr>
              <a:t>. ​</a:t>
            </a:r>
          </a:p>
          <a:p>
            <a:pPr marL="171450" indent="-171450">
              <a:buFont typeface="Arial"/>
              <a:buChar char="•"/>
            </a:pPr>
            <a:r>
              <a:rPr lang="en-GB" sz="700" dirty="0">
                <a:latin typeface="Calibri"/>
              </a:rPr>
              <a:t>There were </a:t>
            </a:r>
            <a:r>
              <a:rPr lang="en-GB" sz="700" b="1" dirty="0">
                <a:latin typeface="Calibri"/>
              </a:rPr>
              <a:t>harsh punishments</a:t>
            </a:r>
            <a:r>
              <a:rPr lang="en-GB" sz="700" dirty="0">
                <a:latin typeface="Calibri"/>
              </a:rPr>
              <a:t> for breaking forest laws, which showed how brutal Norman rule could be. ​</a:t>
            </a:r>
            <a:endParaRPr lang="en-GB" sz="700" dirty="0">
              <a:latin typeface="Calibri"/>
              <a:cs typeface="Calibri"/>
            </a:endParaRPr>
          </a:p>
          <a:p>
            <a:pPr marL="171450" indent="-171450">
              <a:buFont typeface="Arial"/>
              <a:buChar char="•"/>
            </a:pPr>
            <a:r>
              <a:rPr lang="en-GB" sz="700" dirty="0">
                <a:latin typeface="Calibri"/>
              </a:rPr>
              <a:t>William earned more </a:t>
            </a:r>
            <a:r>
              <a:rPr lang="en-GB" sz="700" b="1" dirty="0">
                <a:latin typeface="Calibri"/>
              </a:rPr>
              <a:t>money</a:t>
            </a:r>
            <a:r>
              <a:rPr lang="en-GB" sz="700" dirty="0">
                <a:latin typeface="Calibri"/>
              </a:rPr>
              <a:t> from the forests – from fines and the sale of hunting rights. </a:t>
            </a:r>
            <a:endParaRPr lang="en-GB" sz="700" dirty="0">
              <a:latin typeface="Calibri"/>
              <a:cs typeface="Calibri"/>
            </a:endParaRPr>
          </a:p>
        </p:txBody>
      </p:sp>
      <p:sp>
        <p:nvSpPr>
          <p:cNvPr id="9" name="TextBox 8">
            <a:extLst>
              <a:ext uri="{FF2B5EF4-FFF2-40B4-BE49-F238E27FC236}">
                <a16:creationId xmlns="" xmlns:a16="http://schemas.microsoft.com/office/drawing/2014/main" id="{0A47EF95-6D2A-4277-AAA8-2A8BC91D0E75}"/>
              </a:ext>
            </a:extLst>
          </p:cNvPr>
          <p:cNvSpPr txBox="1"/>
          <p:nvPr/>
        </p:nvSpPr>
        <p:spPr>
          <a:xfrm>
            <a:off x="104770" y="4829175"/>
            <a:ext cx="6029325" cy="1923604"/>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1" u="sng" dirty="0">
                <a:latin typeface="Calibri"/>
                <a:cs typeface="Calibri"/>
              </a:rPr>
              <a:t>Things to remember:</a:t>
            </a:r>
          </a:p>
          <a:p>
            <a:r>
              <a:rPr lang="en-GB" sz="700" dirty="0">
                <a:latin typeface="calibri"/>
                <a:cs typeface="calibri"/>
              </a:rPr>
              <a:t>England was split into shires, the shire court met twice a year to resolve tax, land and crime disputes put forward by the sheriff.​ Large Anglo-Saxon </a:t>
            </a:r>
            <a:r>
              <a:rPr lang="en-GB" sz="700" b="1" dirty="0">
                <a:latin typeface="calibri"/>
                <a:cs typeface="calibri"/>
              </a:rPr>
              <a:t>earldoms</a:t>
            </a:r>
            <a:r>
              <a:rPr lang="en-GB" sz="700" dirty="0">
                <a:latin typeface="calibri"/>
                <a:cs typeface="calibri"/>
              </a:rPr>
              <a:t> were replaced with smaller ones. </a:t>
            </a:r>
            <a:r>
              <a:rPr lang="en-GB" sz="700" b="1" dirty="0">
                <a:latin typeface="calibri"/>
                <a:cs typeface="calibri"/>
              </a:rPr>
              <a:t>Castles </a:t>
            </a:r>
            <a:r>
              <a:rPr lang="en-GB" sz="700" dirty="0">
                <a:latin typeface="calibri"/>
                <a:cs typeface="calibri"/>
              </a:rPr>
              <a:t>were built in shires in keep control. The importance of shire courts decreased with the introduction of the</a:t>
            </a:r>
            <a:r>
              <a:rPr lang="en-GB" sz="700" b="1" dirty="0">
                <a:latin typeface="calibri"/>
                <a:cs typeface="calibri"/>
              </a:rPr>
              <a:t> </a:t>
            </a:r>
            <a:r>
              <a:rPr lang="en-GB" sz="700" b="1" dirty="0" err="1">
                <a:latin typeface="calibri"/>
                <a:cs typeface="calibri"/>
              </a:rPr>
              <a:t>honorial</a:t>
            </a:r>
            <a:r>
              <a:rPr lang="en-GB" sz="700" b="1" dirty="0">
                <a:latin typeface="calibri"/>
                <a:cs typeface="calibri"/>
              </a:rPr>
              <a:t> court. Juries</a:t>
            </a:r>
            <a:r>
              <a:rPr lang="en-GB" sz="700" dirty="0">
                <a:latin typeface="calibri"/>
                <a:cs typeface="calibri"/>
              </a:rPr>
              <a:t> were now introduced into shire courts.​</a:t>
            </a:r>
          </a:p>
          <a:p>
            <a:pPr marL="171450" indent="-171450">
              <a:buFont typeface="Arial"/>
              <a:buChar char="•"/>
            </a:pPr>
            <a:r>
              <a:rPr lang="en-GB" sz="700" b="1" dirty="0">
                <a:latin typeface="calibri"/>
                <a:cs typeface="calibri"/>
              </a:rPr>
              <a:t>Hundred courts</a:t>
            </a:r>
            <a:r>
              <a:rPr lang="en-GB" sz="700" dirty="0">
                <a:latin typeface="calibri"/>
                <a:cs typeface="calibri"/>
              </a:rPr>
              <a:t>​: In Anglo-Saxon England shires were split into ‘100’ hides (approx. 120 acres).​Met more frequently and were run by the sheriff’s deputy.​ Continued to meet and discuss local land issues in each ‘100’.​</a:t>
            </a:r>
            <a:endParaRPr lang="en-GB" sz="700" dirty="0"/>
          </a:p>
          <a:p>
            <a:pPr marL="171450" indent="-171450">
              <a:buFont typeface="Arial"/>
              <a:buChar char="•"/>
            </a:pPr>
            <a:r>
              <a:rPr lang="en-GB" sz="700" b="1" dirty="0">
                <a:latin typeface="calibri"/>
                <a:cs typeface="calibri"/>
              </a:rPr>
              <a:t>Inheritance</a:t>
            </a:r>
            <a:r>
              <a:rPr lang="en-GB" sz="700" dirty="0">
                <a:latin typeface="calibri"/>
                <a:cs typeface="calibri"/>
              </a:rPr>
              <a:t>​: land holding divided amongst families after a death. Given to eldest son – primogeniture.​</a:t>
            </a:r>
            <a:endParaRPr lang="en-GB" sz="700" dirty="0"/>
          </a:p>
          <a:p>
            <a:pPr marL="171450" indent="-171450">
              <a:buFont typeface="Arial"/>
              <a:buChar char="•"/>
            </a:pPr>
            <a:r>
              <a:rPr lang="en-GB" sz="700" b="1" dirty="0">
                <a:latin typeface="calibri"/>
                <a:cs typeface="calibri"/>
              </a:rPr>
              <a:t>Oath system</a:t>
            </a:r>
            <a:r>
              <a:rPr lang="en-GB" sz="700" dirty="0">
                <a:latin typeface="calibri"/>
                <a:cs typeface="calibri"/>
              </a:rPr>
              <a:t>​: Anglo-Saxons had to make an oath of allegiance, ‘</a:t>
            </a:r>
            <a:r>
              <a:rPr lang="en-GB" sz="700" b="1" dirty="0">
                <a:latin typeface="calibri"/>
                <a:cs typeface="calibri"/>
              </a:rPr>
              <a:t>the common oath’.</a:t>
            </a:r>
            <a:r>
              <a:rPr lang="en-GB" sz="700" dirty="0">
                <a:latin typeface="calibri"/>
                <a:cs typeface="calibri"/>
              </a:rPr>
              <a:t> Crimes heard by the Hundred courts + punishments could </a:t>
            </a:r>
            <a:r>
              <a:rPr lang="en-GB" sz="700" b="1" dirty="0">
                <a:latin typeface="calibri"/>
                <a:cs typeface="calibri"/>
              </a:rPr>
              <a:t>include exile for the criminal + his family</a:t>
            </a:r>
            <a:r>
              <a:rPr lang="en-GB" sz="700" dirty="0">
                <a:latin typeface="calibri"/>
                <a:cs typeface="calibri"/>
              </a:rPr>
              <a:t>.​</a:t>
            </a:r>
          </a:p>
          <a:p>
            <a:pPr marL="171450" indent="-171450">
              <a:buFont typeface="Arial"/>
              <a:buChar char="•"/>
            </a:pPr>
            <a:r>
              <a:rPr lang="en-GB" sz="700" b="1" dirty="0">
                <a:latin typeface="calibri"/>
                <a:cs typeface="calibri"/>
              </a:rPr>
              <a:t>Murdrum fines:</a:t>
            </a:r>
            <a:r>
              <a:rPr lang="en-GB" sz="700" dirty="0">
                <a:latin typeface="calibri"/>
                <a:cs typeface="calibri"/>
              </a:rPr>
              <a:t> introduced as an extra punishment; huge fine given to the criminals area for crimes such as the murder or attack of a Norman Earl and later any Norman.​ Family was still punished.​</a:t>
            </a:r>
          </a:p>
          <a:p>
            <a:pPr marL="171450" indent="-171450">
              <a:buFont typeface="Arial"/>
              <a:buChar char="•"/>
            </a:pPr>
            <a:r>
              <a:rPr lang="en-GB" sz="700" b="1" dirty="0">
                <a:latin typeface="calibri"/>
                <a:cs typeface="calibri"/>
              </a:rPr>
              <a:t>Language in Law</a:t>
            </a:r>
            <a:r>
              <a:rPr lang="en-GB" sz="700" dirty="0">
                <a:latin typeface="calibri"/>
                <a:cs typeface="calibri"/>
              </a:rPr>
              <a:t>​:  Many laws </a:t>
            </a:r>
            <a:r>
              <a:rPr lang="en-GB" sz="700" b="1" dirty="0">
                <a:latin typeface="calibri"/>
                <a:cs typeface="calibri"/>
              </a:rPr>
              <a:t>written in English </a:t>
            </a:r>
            <a:r>
              <a:rPr lang="en-GB" sz="700" dirty="0">
                <a:latin typeface="calibri"/>
                <a:cs typeface="calibri"/>
              </a:rPr>
              <a:t>before 1066,  After 1066 French and Latin. Laws and church documents in Latin. Latin seen as the language of the powerful.​</a:t>
            </a:r>
          </a:p>
          <a:p>
            <a:pPr marL="171450" indent="-171450">
              <a:buFont typeface="Arial"/>
              <a:buChar char="•"/>
            </a:pPr>
            <a:r>
              <a:rPr lang="en-GB" sz="700" b="1" dirty="0">
                <a:latin typeface="calibri"/>
                <a:cs typeface="calibri"/>
              </a:rPr>
              <a:t>Ordeals</a:t>
            </a:r>
            <a:r>
              <a:rPr lang="en-GB" sz="700" dirty="0">
                <a:latin typeface="calibri"/>
                <a:cs typeface="calibri"/>
              </a:rPr>
              <a:t>​: Anglo-Saxons used capital punishment, mutilation + ‘ordeal’ system e.g. ordeal by fire, water or combat.​ </a:t>
            </a:r>
            <a:r>
              <a:rPr lang="en-GB" sz="700" b="1" dirty="0">
                <a:latin typeface="calibri"/>
                <a:cs typeface="calibri"/>
              </a:rPr>
              <a:t>Ordeal by fire </a:t>
            </a:r>
            <a:r>
              <a:rPr lang="en-GB" sz="700" dirty="0">
                <a:latin typeface="calibri"/>
                <a:cs typeface="calibri"/>
              </a:rPr>
              <a:t>e.g. criminal would endure a burn and if it started to heal after 3 days they were innocent if not they were guilty. </a:t>
            </a:r>
            <a:r>
              <a:rPr lang="en-GB" sz="700" b="1" dirty="0">
                <a:latin typeface="calibri"/>
                <a:cs typeface="calibri"/>
              </a:rPr>
              <a:t>Ordeal by water</a:t>
            </a:r>
            <a:r>
              <a:rPr lang="en-GB" sz="700" dirty="0">
                <a:latin typeface="calibri"/>
                <a:cs typeface="calibri"/>
              </a:rPr>
              <a:t> e.g. would be dunked in water, if they sank they were innocent, if they floated, guilty + then executed.​ Normans introduced </a:t>
            </a:r>
            <a:r>
              <a:rPr lang="en-GB" sz="700" b="1" dirty="0">
                <a:latin typeface="calibri"/>
                <a:cs typeface="calibri"/>
              </a:rPr>
              <a:t>ordeal by combat</a:t>
            </a:r>
            <a:r>
              <a:rPr lang="en-GB" sz="700" dirty="0">
                <a:latin typeface="calibri"/>
                <a:cs typeface="calibri"/>
              </a:rPr>
              <a:t> e.g.</a:t>
            </a:r>
            <a:r>
              <a:rPr lang="en-GB" sz="700" b="1" dirty="0">
                <a:latin typeface="calibri"/>
                <a:cs typeface="calibri"/>
              </a:rPr>
              <a:t> </a:t>
            </a:r>
            <a:r>
              <a:rPr lang="en-GB" sz="700" dirty="0">
                <a:latin typeface="calibri"/>
                <a:cs typeface="calibri"/>
              </a:rPr>
              <a:t>If a nobleman was accused of a crime he would fight his accuser, who ever won the fight was right, the other person was usually dead.​</a:t>
            </a:r>
            <a:endParaRPr lang="en-GB"/>
          </a:p>
        </p:txBody>
      </p:sp>
      <p:sp>
        <p:nvSpPr>
          <p:cNvPr id="16" name="TextBox 15">
            <a:extLst>
              <a:ext uri="{FF2B5EF4-FFF2-40B4-BE49-F238E27FC236}">
                <a16:creationId xmlns="" xmlns:a16="http://schemas.microsoft.com/office/drawing/2014/main" id="{392D39BB-A54E-4658-8303-F57454C4B46A}"/>
              </a:ext>
            </a:extLst>
          </p:cNvPr>
          <p:cNvSpPr txBox="1"/>
          <p:nvPr/>
        </p:nvSpPr>
        <p:spPr>
          <a:xfrm>
            <a:off x="3752852" y="104775"/>
            <a:ext cx="6086475" cy="1846659"/>
          </a:xfrm>
          <a:prstGeom prst="rect">
            <a:avLst/>
          </a:prstGeom>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900" b="1" u="sng" dirty="0">
                <a:latin typeface="calibri"/>
                <a:cs typeface="calibri"/>
              </a:rPr>
              <a:t>Life in Norman villages </a:t>
            </a:r>
            <a:r>
              <a:rPr lang="en-GB" sz="900" dirty="0">
                <a:latin typeface="calibri"/>
                <a:cs typeface="calibri"/>
              </a:rPr>
              <a:t>​</a:t>
            </a:r>
            <a:endParaRPr lang="en-GB" sz="900" dirty="0"/>
          </a:p>
          <a:p>
            <a:pPr algn="ctr"/>
            <a:endParaRPr lang="en-GB" sz="700" dirty="0"/>
          </a:p>
          <a:p>
            <a:pPr marL="171450" indent="-171450">
              <a:buFont typeface="Arial"/>
              <a:buChar char="•"/>
            </a:pPr>
            <a:r>
              <a:rPr lang="en-GB" sz="700" b="1" dirty="0">
                <a:latin typeface="calibri"/>
                <a:cs typeface="calibri"/>
              </a:rPr>
              <a:t>Peasants</a:t>
            </a:r>
            <a:r>
              <a:rPr lang="en-GB" sz="700" dirty="0">
                <a:latin typeface="calibri"/>
                <a:cs typeface="calibri"/>
              </a:rPr>
              <a:t>: Life didn’t change much. They lived in cottages, grew crops and reared animals. They used a plough pulled by oxen and the main crops grown were wheat, oats, barley and rye.​</a:t>
            </a:r>
          </a:p>
          <a:p>
            <a:pPr marL="171450" indent="-171450">
              <a:buFont typeface="Arial"/>
              <a:buChar char="•"/>
            </a:pPr>
            <a:r>
              <a:rPr lang="en-GB" sz="700" b="1" dirty="0">
                <a:latin typeface="calibri"/>
                <a:cs typeface="calibri"/>
              </a:rPr>
              <a:t>Important buildings</a:t>
            </a:r>
            <a:r>
              <a:rPr lang="en-GB" sz="700" dirty="0">
                <a:latin typeface="calibri"/>
                <a:cs typeface="calibri"/>
              </a:rPr>
              <a:t>: The </a:t>
            </a:r>
            <a:r>
              <a:rPr lang="en-GB" sz="700" b="1" dirty="0">
                <a:latin typeface="calibri"/>
                <a:cs typeface="calibri"/>
              </a:rPr>
              <a:t>church </a:t>
            </a:r>
            <a:r>
              <a:rPr lang="en-GB" sz="700" dirty="0">
                <a:latin typeface="calibri"/>
                <a:cs typeface="calibri"/>
              </a:rPr>
              <a:t>was at the centre of every village. The church was important because peasants spent most of their free time there as the church was open most of the time for feast days and ‘holy’ days, it signalled the start and finish time at work and it served as a prison. </a:t>
            </a:r>
            <a:r>
              <a:rPr lang="en-GB" sz="700" b="1" dirty="0">
                <a:latin typeface="calibri"/>
                <a:cs typeface="calibri"/>
              </a:rPr>
              <a:t>The manor house</a:t>
            </a:r>
            <a:r>
              <a:rPr lang="en-GB" sz="700" dirty="0">
                <a:latin typeface="calibri"/>
                <a:cs typeface="calibri"/>
              </a:rPr>
              <a:t> was where the lord lived and controlled his village from.​</a:t>
            </a:r>
            <a:endParaRPr lang="en-GB" sz="700"/>
          </a:p>
          <a:p>
            <a:pPr marL="171450" indent="-171450">
              <a:buFont typeface="Arial"/>
              <a:buChar char="•"/>
            </a:pPr>
            <a:r>
              <a:rPr lang="en-GB" sz="700" b="1" dirty="0">
                <a:latin typeface="calibri"/>
                <a:cs typeface="calibri"/>
              </a:rPr>
              <a:t>Open field system</a:t>
            </a:r>
            <a:r>
              <a:rPr lang="en-GB" sz="700" dirty="0">
                <a:latin typeface="calibri"/>
                <a:cs typeface="calibri"/>
              </a:rPr>
              <a:t>: A village was surrounded by farmland, the fields were used for grazing cattle and growing crops. These fields were not separated by a hedge, fence or wall. 25-30% of this land was owned by the lord and the rest was given to peasants to farm so that they could pay their rent to the lord.​</a:t>
            </a:r>
            <a:endParaRPr lang="en-GB" sz="700"/>
          </a:p>
          <a:p>
            <a:pPr marL="171450" indent="-171450">
              <a:buFont typeface="Arial"/>
              <a:buChar char="•"/>
            </a:pPr>
            <a:r>
              <a:rPr lang="en-US" sz="700" b="1" dirty="0">
                <a:latin typeface="calibri"/>
                <a:cs typeface="calibri"/>
              </a:rPr>
              <a:t>Peasants life: </a:t>
            </a:r>
            <a:r>
              <a:rPr lang="en-GB" sz="700" dirty="0">
                <a:latin typeface="calibri"/>
                <a:cs typeface="calibri"/>
              </a:rPr>
              <a:t>Poorest peasants known as </a:t>
            </a:r>
            <a:r>
              <a:rPr lang="en-GB" sz="700" err="1">
                <a:latin typeface="calibri"/>
                <a:cs typeface="calibri"/>
              </a:rPr>
              <a:t>villein</a:t>
            </a:r>
            <a:r>
              <a:rPr lang="en-GB" sz="700" dirty="0">
                <a:latin typeface="calibri"/>
                <a:cs typeface="calibri"/>
              </a:rPr>
              <a:t>/serf. Lived around the lord’s manor house. Not allowed to leave without the lord’s permission. Most were farmers, but some were servants or crafts people. Cruck houses (their home) cold + damp as floors were made from mud and walls from clay. Ate, slept + relaxed in a single room, at night would be with their grazing animals. Caused very poor hygiene + health problems.​</a:t>
            </a:r>
            <a:endParaRPr lang="en-GB" sz="700"/>
          </a:p>
          <a:p>
            <a:pPr marL="171450" indent="-171450">
              <a:buFont typeface="Arial"/>
              <a:buChar char="•"/>
            </a:pPr>
            <a:r>
              <a:rPr lang="en-GB" sz="700" b="1" dirty="0">
                <a:latin typeface="calibri"/>
                <a:cs typeface="calibri"/>
              </a:rPr>
              <a:t>Manors: </a:t>
            </a:r>
            <a:r>
              <a:rPr lang="en-GB" sz="700" dirty="0">
                <a:latin typeface="calibri"/>
                <a:cs typeface="calibri"/>
              </a:rPr>
              <a:t>Were areas in a village that included a church, villagers’ houses, manor house, mills, grazing land and a road that ran through them. Lords owned the land + lived in the manor house. Freemen (peasants) lived + worked on this land, paid rent.​</a:t>
            </a:r>
          </a:p>
          <a:p>
            <a:pPr marL="171450" indent="-171450">
              <a:buFont typeface="Arial"/>
              <a:buChar char="•"/>
            </a:pPr>
            <a:r>
              <a:rPr lang="en-GB" sz="700" b="1" dirty="0">
                <a:latin typeface="calibri"/>
                <a:cs typeface="calibri"/>
              </a:rPr>
              <a:t>Roles and responsibilities: </a:t>
            </a:r>
            <a:r>
              <a:rPr lang="en-GB" sz="700" dirty="0">
                <a:latin typeface="calibri"/>
                <a:cs typeface="calibri"/>
              </a:rPr>
              <a:t>Reeve was a  peasant chosen by the lord or by a vote. Ran the day to day management of a manor, made sure everyone did their job. Bailiff collected taxes + debts. Priest ran the local church. Miller produced grain to make bread.​</a:t>
            </a:r>
            <a:endParaRPr lang="en-GB" sz="700"/>
          </a:p>
        </p:txBody>
      </p:sp>
      <p:sp>
        <p:nvSpPr>
          <p:cNvPr id="17" name="TextBox 16">
            <a:extLst>
              <a:ext uri="{FF2B5EF4-FFF2-40B4-BE49-F238E27FC236}">
                <a16:creationId xmlns="" xmlns:a16="http://schemas.microsoft.com/office/drawing/2014/main" id="{2F3DC692-E1C2-40EE-BE12-FE55B4132CC1}"/>
              </a:ext>
            </a:extLst>
          </p:cNvPr>
          <p:cNvSpPr txBox="1"/>
          <p:nvPr/>
        </p:nvSpPr>
        <p:spPr>
          <a:xfrm>
            <a:off x="3800478" y="2009775"/>
            <a:ext cx="2867025" cy="2693045"/>
          </a:xfrm>
          <a:prstGeom prst="rect">
            <a:avLst/>
          </a:prstGeom>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800" b="1" u="sng" dirty="0">
                <a:latin typeface="Calibri"/>
                <a:cs typeface="Segoe UI"/>
              </a:rPr>
              <a:t>Peasant life</a:t>
            </a:r>
            <a:r>
              <a:rPr lang="en-GB" sz="800" b="1" dirty="0">
                <a:latin typeface="Calibri"/>
                <a:cs typeface="Segoe UI"/>
              </a:rPr>
              <a:t>​</a:t>
            </a:r>
            <a:endParaRPr lang="en-GB" sz="800" b="1" dirty="0"/>
          </a:p>
          <a:p>
            <a:pPr algn="ctr"/>
            <a:endParaRPr lang="en-GB" sz="700" dirty="0"/>
          </a:p>
          <a:p>
            <a:pPr marL="171450" indent="-171450">
              <a:buFont typeface="Arial"/>
              <a:buChar char="•"/>
            </a:pPr>
            <a:r>
              <a:rPr lang="en-GB" sz="700" b="1" dirty="0">
                <a:latin typeface="Calibri"/>
                <a:cs typeface="Segoe UI"/>
              </a:rPr>
              <a:t>Typical year: </a:t>
            </a:r>
            <a:r>
              <a:rPr lang="en-GB" sz="700" dirty="0">
                <a:latin typeface="Calibri"/>
                <a:cs typeface="Segoe UI"/>
              </a:rPr>
              <a:t>1st rebelled against William – Edwin and </a:t>
            </a:r>
            <a:r>
              <a:rPr lang="en-GB" sz="700" dirty="0" err="1">
                <a:latin typeface="Calibri"/>
                <a:cs typeface="Segoe UI"/>
              </a:rPr>
              <a:t>Morcar</a:t>
            </a:r>
            <a:r>
              <a:rPr lang="en-GB" sz="700" dirty="0">
                <a:latin typeface="Calibri"/>
                <a:cs typeface="Segoe UI"/>
              </a:rPr>
              <a:t>, the submitted to William- William did return their possessions and titles.    ​</a:t>
            </a:r>
            <a:endParaRPr lang="en-GB" sz="700" dirty="0"/>
          </a:p>
          <a:p>
            <a:pPr marL="171450" indent="-171450">
              <a:buFont typeface="Arial"/>
              <a:buChar char="•"/>
            </a:pPr>
            <a:r>
              <a:rPr lang="en-GB" sz="700" b="1" dirty="0">
                <a:latin typeface="Calibri"/>
                <a:cs typeface="Segoe UI"/>
              </a:rPr>
              <a:t>Food + drink: </a:t>
            </a:r>
            <a:r>
              <a:rPr lang="en-GB" sz="700" dirty="0">
                <a:latin typeface="Calibri"/>
                <a:cs typeface="Segoe UI"/>
              </a:rPr>
              <a:t>Day time food include rye bread. Evening meal of own grown vegetables with own grown beer or cider. Meat, sugar and fruit was rarely eaten as it was expensive. Women would work in the home until the last meal was eaten by her family.​</a:t>
            </a:r>
            <a:endParaRPr lang="en-US" sz="700" dirty="0"/>
          </a:p>
          <a:p>
            <a:pPr marL="171450" indent="-171450">
              <a:buFont typeface="Arial"/>
              <a:buChar char="•"/>
            </a:pPr>
            <a:r>
              <a:rPr lang="en-GB" sz="700" b="1" dirty="0">
                <a:latin typeface="Calibri"/>
                <a:cs typeface="Segoe UI"/>
              </a:rPr>
              <a:t>Difficulties: </a:t>
            </a:r>
            <a:r>
              <a:rPr lang="en-GB" sz="700" dirty="0">
                <a:latin typeface="Calibri"/>
                <a:cs typeface="Segoe UI"/>
              </a:rPr>
              <a:t>Peasants also had to work for their lord, in times of harvest it was up to 5 days per week- this left little time to harvest their crops for their food and money. Peasants had to pay 10% tax to the church called a tithe. This could also be paid in in seed or equipment. </a:t>
            </a:r>
            <a:r>
              <a:rPr lang="en-US" sz="700" dirty="0">
                <a:latin typeface="Calibri"/>
                <a:cs typeface="Segoe UI"/>
              </a:rPr>
              <a:t>​</a:t>
            </a:r>
            <a:endParaRPr lang="en-US" sz="700" dirty="0"/>
          </a:p>
          <a:p>
            <a:pPr marL="171450" indent="-171450">
              <a:buFont typeface="Arial"/>
              <a:buChar char="•"/>
            </a:pPr>
            <a:r>
              <a:rPr lang="en-GB" sz="700" b="1" dirty="0">
                <a:latin typeface="Calibri"/>
                <a:cs typeface="Segoe UI"/>
              </a:rPr>
              <a:t>Typical year for a peasant: </a:t>
            </a:r>
            <a:r>
              <a:rPr lang="en-GB" sz="700" dirty="0">
                <a:latin typeface="Calibri"/>
                <a:cs typeface="Segoe UI"/>
              </a:rPr>
              <a:t>Spring - Sowing the seeds on their farm. Summer - Harvesting crops. Autumn - Ploughing the field with oxen. Winter – Surviving </a:t>
            </a:r>
            <a:r>
              <a:rPr lang="en-GB" sz="700" dirty="0" err="1">
                <a:latin typeface="Calibri"/>
                <a:cs typeface="Segoe UI"/>
              </a:rPr>
              <a:t>e,g</a:t>
            </a:r>
            <a:r>
              <a:rPr lang="en-GB" sz="700" dirty="0">
                <a:latin typeface="Calibri"/>
                <a:cs typeface="Segoe UI"/>
              </a:rPr>
              <a:t>. living off of food from the harvest.</a:t>
            </a:r>
            <a:r>
              <a:rPr lang="en-US" sz="700" dirty="0">
                <a:latin typeface="Calibri"/>
                <a:cs typeface="Segoe UI"/>
              </a:rPr>
              <a:t>​</a:t>
            </a:r>
            <a:endParaRPr lang="en-US" sz="700" dirty="0"/>
          </a:p>
          <a:p>
            <a:pPr marL="171450" indent="-171450">
              <a:buFont typeface="Arial"/>
              <a:buChar char="•"/>
            </a:pPr>
            <a:r>
              <a:rPr lang="en-GB" sz="700" b="1" dirty="0">
                <a:latin typeface="Calibri"/>
                <a:cs typeface="Segoe UI"/>
              </a:rPr>
              <a:t>Typical day for a peasant: </a:t>
            </a:r>
            <a:r>
              <a:rPr lang="en-GB" sz="700" dirty="0">
                <a:latin typeface="Calibri"/>
                <a:cs typeface="Segoe UI"/>
              </a:rPr>
              <a:t>Awake half an hour before sunrise to eat pottage (porridge), when it was light they started working e.g. reaping crops, thatching + threshing.</a:t>
            </a:r>
            <a:r>
              <a:rPr lang="en-GB" sz="700" b="1" dirty="0">
                <a:latin typeface="Calibri"/>
                <a:cs typeface="Segoe UI"/>
              </a:rPr>
              <a:t> </a:t>
            </a:r>
            <a:r>
              <a:rPr lang="en-GB" sz="700" dirty="0">
                <a:latin typeface="Calibri"/>
                <a:cs typeface="Segoe UI"/>
              </a:rPr>
              <a:t>Some peasants were brewers, made beer however, couldn’t sell it until the lord decided on its price. Others were millers, they ground corn into flour, forced to use the lord’s expensive oven to bake bread otherwise fined. </a:t>
            </a:r>
            <a:endParaRPr lang="en-US" sz="700"/>
          </a:p>
        </p:txBody>
      </p:sp>
      <p:sp>
        <p:nvSpPr>
          <p:cNvPr id="23" name="TextBox 22">
            <a:extLst>
              <a:ext uri="{FF2B5EF4-FFF2-40B4-BE49-F238E27FC236}">
                <a16:creationId xmlns="" xmlns:a16="http://schemas.microsoft.com/office/drawing/2014/main" id="{CB3FA662-D2F4-41FC-8055-2B8D0A87ABD9}"/>
              </a:ext>
            </a:extLst>
          </p:cNvPr>
          <p:cNvSpPr txBox="1"/>
          <p:nvPr/>
        </p:nvSpPr>
        <p:spPr>
          <a:xfrm>
            <a:off x="6200774" y="4781552"/>
            <a:ext cx="3609975" cy="1815882"/>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b="1" u="sng" dirty="0">
                <a:latin typeface="Calibri"/>
                <a:cs typeface="Segoe UI"/>
              </a:rPr>
              <a:t>Everyday life in Norman England</a:t>
            </a:r>
            <a:r>
              <a:rPr lang="en-GB" sz="700" dirty="0">
                <a:latin typeface="Calibri"/>
                <a:cs typeface="Segoe UI"/>
              </a:rPr>
              <a:t>​</a:t>
            </a:r>
            <a:endParaRPr lang="en-GB" sz="700" dirty="0"/>
          </a:p>
          <a:p>
            <a:pPr algn="ctr"/>
            <a:endParaRPr lang="en-GB" sz="700" dirty="0"/>
          </a:p>
          <a:p>
            <a:r>
              <a:rPr lang="en-GB" sz="700" b="1" dirty="0">
                <a:latin typeface="Calibri"/>
                <a:cs typeface="Segoe UI"/>
              </a:rPr>
              <a:t>Key Areas of Change</a:t>
            </a:r>
            <a:r>
              <a:rPr lang="en-GB" sz="700" dirty="0">
                <a:latin typeface="Calibri"/>
                <a:cs typeface="Segoe UI"/>
              </a:rPr>
              <a:t>​</a:t>
            </a:r>
            <a:r>
              <a:rPr lang="en-GB" sz="700" dirty="0"/>
              <a:t>:</a:t>
            </a:r>
          </a:p>
          <a:p>
            <a:endParaRPr lang="en-GB" sz="700" dirty="0"/>
          </a:p>
          <a:p>
            <a:pPr marL="171450" indent="-171450">
              <a:buFont typeface="Arial"/>
              <a:buChar char="•"/>
            </a:pPr>
            <a:r>
              <a:rPr lang="en-GB" sz="700" b="1" dirty="0">
                <a:latin typeface="Calibri"/>
                <a:cs typeface="Segoe UI"/>
              </a:rPr>
              <a:t>Land</a:t>
            </a:r>
            <a:r>
              <a:rPr lang="en-GB" sz="700" dirty="0">
                <a:latin typeface="Calibri"/>
                <a:cs typeface="Segoe UI"/>
              </a:rPr>
              <a:t>​: Fearful of rebellion William controlled all of the land, giving some to the church and some to Norman earls. Smaller earldoms were set up to help keep control.​ </a:t>
            </a:r>
            <a:endParaRPr lang="en-GB" sz="700" dirty="0">
              <a:latin typeface="Calibri"/>
              <a:cs typeface="Calibri"/>
            </a:endParaRPr>
          </a:p>
          <a:p>
            <a:pPr marL="171450" indent="-171450">
              <a:buFont typeface="Arial"/>
              <a:buChar char="•"/>
            </a:pPr>
            <a:r>
              <a:rPr lang="en-GB" sz="700" b="1" dirty="0">
                <a:latin typeface="Calibri"/>
                <a:cs typeface="Segoe UI"/>
              </a:rPr>
              <a:t>Minting system: </a:t>
            </a:r>
            <a:r>
              <a:rPr lang="en-GB" sz="700" dirty="0">
                <a:latin typeface="Calibri"/>
                <a:cs typeface="Segoe UI"/>
              </a:rPr>
              <a:t>creating money).</a:t>
            </a:r>
            <a:endParaRPr lang="en-GB" sz="700" dirty="0">
              <a:latin typeface="Calibri"/>
              <a:cs typeface="Calibri"/>
            </a:endParaRPr>
          </a:p>
          <a:p>
            <a:pPr marL="171450" indent="-171450">
              <a:buFont typeface="Arial"/>
              <a:buChar char="•"/>
            </a:pPr>
            <a:r>
              <a:rPr lang="en-GB" sz="700" b="1" dirty="0">
                <a:latin typeface="Calibri"/>
                <a:cs typeface="Segoe UI"/>
              </a:rPr>
              <a:t>Exchequer </a:t>
            </a:r>
            <a:r>
              <a:rPr lang="en-GB" sz="700" dirty="0">
                <a:latin typeface="Calibri"/>
                <a:cs typeface="Segoe UI"/>
              </a:rPr>
              <a:t>(where the King’s money was kept) was introduced</a:t>
            </a:r>
            <a:r>
              <a:rPr lang="en-GB" sz="700" dirty="0">
                <a:latin typeface="Calibri"/>
                <a:cs typeface="Calibri"/>
              </a:rPr>
              <a:t>. </a:t>
            </a:r>
          </a:p>
          <a:p>
            <a:pPr marL="171450" indent="-171450">
              <a:buFont typeface="Arial"/>
              <a:buChar char="•"/>
            </a:pPr>
            <a:r>
              <a:rPr lang="en-GB" sz="700" b="1" dirty="0">
                <a:latin typeface="Calibri"/>
                <a:cs typeface="Segoe UI"/>
              </a:rPr>
              <a:t>Trial by jury and trial by combat</a:t>
            </a:r>
            <a:r>
              <a:rPr lang="en-GB" sz="700" dirty="0">
                <a:latin typeface="Calibri"/>
                <a:cs typeface="Segoe UI"/>
              </a:rPr>
              <a:t>. </a:t>
            </a:r>
            <a:endParaRPr lang="en-GB" sz="700" dirty="0">
              <a:latin typeface="Calibri"/>
              <a:cs typeface="Calibri"/>
            </a:endParaRPr>
          </a:p>
          <a:p>
            <a:pPr marL="171450" indent="-171450">
              <a:buFont typeface="Arial"/>
              <a:buChar char="•"/>
            </a:pPr>
            <a:r>
              <a:rPr lang="en-GB" sz="700" dirty="0">
                <a:latin typeface="Calibri"/>
                <a:cs typeface="Segoe UI"/>
              </a:rPr>
              <a:t>Peasants </a:t>
            </a:r>
            <a:r>
              <a:rPr lang="en-GB" sz="700" b="1" dirty="0">
                <a:latin typeface="Calibri"/>
                <a:cs typeface="Segoe UI"/>
              </a:rPr>
              <a:t>could no longer hunt f</a:t>
            </a:r>
            <a:r>
              <a:rPr lang="en-GB" sz="700" dirty="0">
                <a:latin typeface="Calibri"/>
                <a:cs typeface="Segoe UI"/>
              </a:rPr>
              <a:t>or food if their supplies were low. Peasants could face fines, imprisonment or death. </a:t>
            </a:r>
            <a:endParaRPr lang="en-GB" sz="700" dirty="0">
              <a:latin typeface="Calibri"/>
              <a:cs typeface="Calibri"/>
            </a:endParaRPr>
          </a:p>
          <a:p>
            <a:pPr marL="171450" indent="-171450">
              <a:buFont typeface="Arial"/>
              <a:buChar char="•"/>
            </a:pPr>
            <a:r>
              <a:rPr lang="en-GB" sz="700" b="1" dirty="0">
                <a:latin typeface="Calibri"/>
                <a:cs typeface="Segoe UI"/>
              </a:rPr>
              <a:t>Murdrum fines:</a:t>
            </a:r>
            <a:r>
              <a:rPr lang="en-GB" sz="700" dirty="0">
                <a:latin typeface="Calibri"/>
                <a:cs typeface="Segoe UI"/>
              </a:rPr>
              <a:t> ensured no peasant dared rebel.​</a:t>
            </a:r>
            <a:endParaRPr lang="en-GB" sz="700" dirty="0"/>
          </a:p>
          <a:p>
            <a:pPr marL="171450" indent="-171450">
              <a:buFont typeface="Arial"/>
              <a:buChar char="•"/>
            </a:pPr>
            <a:r>
              <a:rPr lang="en-GB" sz="700" b="1" dirty="0">
                <a:latin typeface="Calibri"/>
                <a:cs typeface="Segoe UI"/>
              </a:rPr>
              <a:t>Castles</a:t>
            </a:r>
            <a:r>
              <a:rPr lang="en-GB" sz="700" dirty="0"/>
              <a:t>: Nobles </a:t>
            </a:r>
            <a:r>
              <a:rPr lang="en-GB" sz="700" dirty="0">
                <a:latin typeface="Calibri"/>
                <a:cs typeface="Segoe UI"/>
              </a:rPr>
              <a:t>built castles to protect themselves, peasants intimidated by them. Some peasants lived and worked within the bailey of the castle so they were protected.​</a:t>
            </a:r>
            <a:endParaRPr lang="en-GB" sz="700" dirty="0"/>
          </a:p>
          <a:p>
            <a:pPr marL="171450" indent="-171450">
              <a:buFont typeface="Arial"/>
              <a:buChar char="•"/>
            </a:pPr>
            <a:r>
              <a:rPr lang="en-GB" sz="700" b="1" dirty="0">
                <a:latin typeface="Calibri"/>
                <a:cs typeface="Segoe UI"/>
              </a:rPr>
              <a:t>Language</a:t>
            </a:r>
            <a:r>
              <a:rPr lang="en-GB" sz="700" dirty="0">
                <a:latin typeface="Calibri"/>
                <a:cs typeface="Segoe UI"/>
              </a:rPr>
              <a:t>​</a:t>
            </a:r>
            <a:r>
              <a:rPr lang="en-GB" sz="700" dirty="0"/>
              <a:t>: </a:t>
            </a:r>
            <a:r>
              <a:rPr lang="en-GB" sz="700" dirty="0">
                <a:latin typeface="Calibri"/>
                <a:cs typeface="Segoe UI"/>
              </a:rPr>
              <a:t>Latin – spoken by the nobility (rich), English spoken by peasants. Norman words crept into England e.g. Baron and knife. </a:t>
            </a:r>
            <a:r>
              <a:rPr lang="en-US" sz="700" dirty="0">
                <a:latin typeface="Calibri"/>
                <a:cs typeface="Segoe UI"/>
              </a:rPr>
              <a:t>​</a:t>
            </a:r>
            <a:endParaRPr lang="en-US" sz="700" dirty="0"/>
          </a:p>
        </p:txBody>
      </p:sp>
      <p:sp>
        <p:nvSpPr>
          <p:cNvPr id="25" name="TextBox 24">
            <a:extLst>
              <a:ext uri="{FF2B5EF4-FFF2-40B4-BE49-F238E27FC236}">
                <a16:creationId xmlns="" xmlns:a16="http://schemas.microsoft.com/office/drawing/2014/main" id="{B1ACC2DC-8915-49E4-9449-AAC7888E57D2}"/>
              </a:ext>
            </a:extLst>
          </p:cNvPr>
          <p:cNvSpPr txBox="1"/>
          <p:nvPr/>
        </p:nvSpPr>
        <p:spPr>
          <a:xfrm>
            <a:off x="6715125" y="2085975"/>
            <a:ext cx="3124200" cy="2539157"/>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u="sng" dirty="0">
                <a:latin typeface="Calibri"/>
                <a:cs typeface="Segoe UI"/>
              </a:rPr>
              <a:t>Life in Norman Towns</a:t>
            </a:r>
            <a:r>
              <a:rPr lang="en-GB" sz="800" dirty="0">
                <a:latin typeface="Calibri"/>
                <a:cs typeface="Segoe UI"/>
              </a:rPr>
              <a:t>​</a:t>
            </a:r>
            <a:endParaRPr lang="en-GB" sz="800" dirty="0"/>
          </a:p>
          <a:p>
            <a:r>
              <a:rPr lang="en-GB" sz="700" dirty="0">
                <a:latin typeface="Calibri"/>
                <a:cs typeface="Segoe UI"/>
              </a:rPr>
              <a:t> ​</a:t>
            </a:r>
            <a:endParaRPr lang="en-GB" sz="700" dirty="0">
              <a:latin typeface="Calibri"/>
              <a:cs typeface="Calibri"/>
            </a:endParaRPr>
          </a:p>
          <a:p>
            <a:pPr marL="171450" indent="-171450">
              <a:buFont typeface="Arial"/>
              <a:buChar char="•"/>
            </a:pPr>
            <a:r>
              <a:rPr lang="en-GB" sz="800" b="1" dirty="0">
                <a:latin typeface="Calibri Light"/>
                <a:cs typeface="Segoe UI"/>
              </a:rPr>
              <a:t>Growing settlements: </a:t>
            </a:r>
            <a:r>
              <a:rPr lang="en-GB" sz="800" dirty="0">
                <a:latin typeface="Calibri Light"/>
                <a:cs typeface="Segoe UI"/>
              </a:rPr>
              <a:t>London became increasingly important. </a:t>
            </a:r>
            <a:endParaRPr lang="en-GB" sz="800" dirty="0">
              <a:latin typeface="Calibri"/>
              <a:cs typeface="Calibri"/>
            </a:endParaRPr>
          </a:p>
          <a:p>
            <a:pPr marL="171450" indent="-171450">
              <a:buFont typeface="Arial"/>
              <a:buChar char="•"/>
            </a:pPr>
            <a:r>
              <a:rPr lang="en-GB" sz="800" b="1" dirty="0">
                <a:latin typeface="Calibri Light"/>
                <a:cs typeface="Segoe UI"/>
              </a:rPr>
              <a:t>21 new towns created</a:t>
            </a:r>
            <a:r>
              <a:rPr lang="en-GB" sz="800" dirty="0">
                <a:latin typeface="Calibri Light"/>
                <a:cs typeface="Segoe UI"/>
              </a:rPr>
              <a:t> around the country, increasing trade. Towns in the south grew as it was important for trade with Normandy..​</a:t>
            </a:r>
            <a:endParaRPr lang="en-GB" sz="800" dirty="0">
              <a:latin typeface="Calibri"/>
              <a:cs typeface="Calibri"/>
            </a:endParaRPr>
          </a:p>
          <a:p>
            <a:pPr marL="171450" indent="-171450">
              <a:buFont typeface="Arial"/>
              <a:buChar char="•"/>
            </a:pPr>
            <a:r>
              <a:rPr lang="en-GB" sz="800" b="1" dirty="0">
                <a:latin typeface="Calibri"/>
                <a:cs typeface="Segoe UI"/>
              </a:rPr>
              <a:t>Effect of trade on towns: </a:t>
            </a:r>
            <a:r>
              <a:rPr lang="en-GB" sz="800" dirty="0">
                <a:latin typeface="Calibri"/>
                <a:cs typeface="Segoe UI"/>
              </a:rPr>
              <a:t>1 Salt trade important for cooking e.g. town of Droitwich grew due to their 13 salt houses. 2 Metalwork important for building houses + making weapons e.g. Gloucester grew from metalwork because they got their wood from Forest Dean. Wood was need for the furnaces.​</a:t>
            </a:r>
            <a:endParaRPr lang="en-GB" sz="800" dirty="0">
              <a:latin typeface="Calibri"/>
              <a:cs typeface="Calibri"/>
            </a:endParaRPr>
          </a:p>
          <a:p>
            <a:pPr marL="171450" indent="-171450">
              <a:buFont typeface="Arial"/>
              <a:buChar char="•"/>
            </a:pPr>
            <a:r>
              <a:rPr lang="en-GB" sz="800" b="1" dirty="0">
                <a:latin typeface="Calibri"/>
                <a:cs typeface="Segoe UI"/>
              </a:rPr>
              <a:t>3 Wool trade </a:t>
            </a:r>
            <a:r>
              <a:rPr lang="en-GB" sz="800" dirty="0">
                <a:latin typeface="Calibri"/>
                <a:cs typeface="Segoe UI"/>
              </a:rPr>
              <a:t>important for making clothes in England and other countries e.g. wool traded with France for wine. Cities with water links (e.g. on the coast) such as York + Bristol grew as they could 4 trade abroad. </a:t>
            </a:r>
            <a:endParaRPr lang="en-GB" sz="800" dirty="0">
              <a:latin typeface="Calibri"/>
              <a:cs typeface="Calibri"/>
            </a:endParaRPr>
          </a:p>
          <a:p>
            <a:pPr marL="171450" indent="-171450">
              <a:buFont typeface="Arial"/>
              <a:buChar char="•"/>
            </a:pPr>
            <a:r>
              <a:rPr lang="en-GB" sz="800" b="1" dirty="0">
                <a:latin typeface="Calibri"/>
                <a:cs typeface="Segoe UI"/>
              </a:rPr>
              <a:t>5 Burgesses </a:t>
            </a:r>
            <a:r>
              <a:rPr lang="en-GB" sz="800" dirty="0">
                <a:latin typeface="Calibri"/>
                <a:cs typeface="Segoe UI"/>
              </a:rPr>
              <a:t>(powerful town dweller)</a:t>
            </a:r>
            <a:r>
              <a:rPr lang="en-GB" sz="800" b="1" dirty="0">
                <a:latin typeface="Calibri"/>
                <a:cs typeface="Segoe UI"/>
              </a:rPr>
              <a:t> </a:t>
            </a:r>
            <a:r>
              <a:rPr lang="en-GB" sz="800" dirty="0">
                <a:latin typeface="Calibri"/>
                <a:cs typeface="Segoe UI"/>
              </a:rPr>
              <a:t>often goldsmiths or leather workers formed guilds, became powerful people in society.</a:t>
            </a:r>
            <a:r>
              <a:rPr lang="en-GB" sz="800" b="1" dirty="0">
                <a:latin typeface="Calibri"/>
                <a:cs typeface="Segoe UI"/>
              </a:rPr>
              <a:t> </a:t>
            </a:r>
            <a:endParaRPr lang="en-GB" sz="800" dirty="0">
              <a:latin typeface="Calibri"/>
              <a:cs typeface="Calibri"/>
            </a:endParaRPr>
          </a:p>
          <a:p>
            <a:pPr marL="171450" indent="-171450">
              <a:buFont typeface="Arial"/>
              <a:buChar char="•"/>
            </a:pPr>
            <a:r>
              <a:rPr lang="en-GB" sz="800" b="1" dirty="0">
                <a:latin typeface="Calibri"/>
                <a:cs typeface="Segoe UI"/>
              </a:rPr>
              <a:t>6 Markets and fairs </a:t>
            </a:r>
            <a:r>
              <a:rPr lang="en-GB" sz="800" dirty="0">
                <a:latin typeface="Calibri"/>
                <a:cs typeface="Segoe UI"/>
              </a:rPr>
              <a:t>granted a franchise by the government or monarch e.g. 2,800 grants given by the Normans. </a:t>
            </a:r>
            <a:endParaRPr lang="en-GB" sz="800" dirty="0">
              <a:latin typeface="Calibri"/>
              <a:cs typeface="Calibri"/>
            </a:endParaRPr>
          </a:p>
          <a:p>
            <a:pPr marL="171450" indent="-171450">
              <a:buFont typeface="Arial"/>
              <a:buChar char="•"/>
            </a:pPr>
            <a:r>
              <a:rPr lang="en-GB" sz="800" b="1" dirty="0">
                <a:latin typeface="Calibri"/>
                <a:cs typeface="Segoe UI"/>
              </a:rPr>
              <a:t>7 Fairs could be sponsored by the church</a:t>
            </a:r>
            <a:r>
              <a:rPr lang="en-GB" sz="800" dirty="0">
                <a:latin typeface="Calibri"/>
                <a:cs typeface="Segoe UI"/>
              </a:rPr>
              <a:t>, therefore some fairs were religious gatherings as well as a place to sell goods.​</a:t>
            </a:r>
            <a:endParaRPr lang="en-GB" sz="800" dirty="0">
              <a:latin typeface="Calibri"/>
              <a:cs typeface="Calibri"/>
            </a:endParaRPr>
          </a:p>
        </p:txBody>
      </p:sp>
      <p:sp>
        <p:nvSpPr>
          <p:cNvPr id="27" name="Arrow: Right 26">
            <a:extLst>
              <a:ext uri="{FF2B5EF4-FFF2-40B4-BE49-F238E27FC236}">
                <a16:creationId xmlns="" xmlns:a16="http://schemas.microsoft.com/office/drawing/2014/main" id="{150874E9-B1CD-4058-B932-A2F16BD84487}"/>
              </a:ext>
            </a:extLst>
          </p:cNvPr>
          <p:cNvSpPr/>
          <p:nvPr/>
        </p:nvSpPr>
        <p:spPr>
          <a:xfrm rot="5400000">
            <a:off x="8845971" y="1900590"/>
            <a:ext cx="312193"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
        <p:nvSpPr>
          <p:cNvPr id="29" name="Arrow: Right 28">
            <a:extLst>
              <a:ext uri="{FF2B5EF4-FFF2-40B4-BE49-F238E27FC236}">
                <a16:creationId xmlns="" xmlns:a16="http://schemas.microsoft.com/office/drawing/2014/main" id="{076C2315-8C44-4F7D-9AD1-2BD26D96D533}"/>
              </a:ext>
            </a:extLst>
          </p:cNvPr>
          <p:cNvSpPr/>
          <p:nvPr/>
        </p:nvSpPr>
        <p:spPr>
          <a:xfrm rot="5400000">
            <a:off x="4426371" y="1976790"/>
            <a:ext cx="312193"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
        <p:nvSpPr>
          <p:cNvPr id="31" name="Arrow: Right 30">
            <a:extLst>
              <a:ext uri="{FF2B5EF4-FFF2-40B4-BE49-F238E27FC236}">
                <a16:creationId xmlns="" xmlns:a16="http://schemas.microsoft.com/office/drawing/2014/main" id="{E805828E-F4A9-4BA2-BD76-A12697B07AA6}"/>
              </a:ext>
            </a:extLst>
          </p:cNvPr>
          <p:cNvSpPr/>
          <p:nvPr/>
        </p:nvSpPr>
        <p:spPr>
          <a:xfrm rot="5400000">
            <a:off x="8784058" y="4734278"/>
            <a:ext cx="493168"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
        <p:nvSpPr>
          <p:cNvPr id="33" name="Arrow: Right 32">
            <a:extLst>
              <a:ext uri="{FF2B5EF4-FFF2-40B4-BE49-F238E27FC236}">
                <a16:creationId xmlns="" xmlns:a16="http://schemas.microsoft.com/office/drawing/2014/main" id="{85D75DF2-32DB-4540-AD24-6785E9BB2553}"/>
              </a:ext>
            </a:extLst>
          </p:cNvPr>
          <p:cNvSpPr/>
          <p:nvPr/>
        </p:nvSpPr>
        <p:spPr>
          <a:xfrm rot="5400000">
            <a:off x="2607096" y="4719990"/>
            <a:ext cx="312193"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
        <p:nvSpPr>
          <p:cNvPr id="35" name="Arrow: Right 34">
            <a:extLst>
              <a:ext uri="{FF2B5EF4-FFF2-40B4-BE49-F238E27FC236}">
                <a16:creationId xmlns="" xmlns:a16="http://schemas.microsoft.com/office/drawing/2014/main" id="{17018BF2-9192-4F21-B19C-FBB1DBD01206}"/>
              </a:ext>
            </a:extLst>
          </p:cNvPr>
          <p:cNvSpPr/>
          <p:nvPr/>
        </p:nvSpPr>
        <p:spPr>
          <a:xfrm rot="5400000">
            <a:off x="857671" y="1763777"/>
            <a:ext cx="226468" cy="156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Tree>
    <p:extLst>
      <p:ext uri="{BB962C8B-B14F-4D97-AF65-F5344CB8AC3E}">
        <p14:creationId xmlns:p14="http://schemas.microsoft.com/office/powerpoint/2010/main" val="152655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00696" y="0"/>
            <a:ext cx="9462555" cy="400109"/>
          </a:xfrm>
          <a:prstGeom prst="rect">
            <a:avLst/>
          </a:prstGeom>
          <a:noFill/>
          <a:ln>
            <a:noFill/>
          </a:ln>
        </p:spPr>
        <p:txBody>
          <a:bodyPr lIns="91425" tIns="45700" rIns="91425" bIns="45700" anchor="t" anchorCtr="0">
            <a:noAutofit/>
          </a:bodyPr>
          <a:lstStyle/>
          <a:p>
            <a:pPr>
              <a:buSzPct val="25000"/>
            </a:pPr>
            <a:r>
              <a:rPr lang="en-US" b="1">
                <a:ea typeface="Amatic SC"/>
                <a:cs typeface="Amatic SC"/>
                <a:sym typeface="Amatic SC"/>
              </a:rPr>
              <a:t>Knowledge </a:t>
            </a:r>
            <a:r>
              <a:rPr lang="en-US" b="1" err="1">
                <a:ea typeface="Amatic SC"/>
                <a:cs typeface="Amatic SC"/>
                <a:sym typeface="Amatic SC"/>
              </a:rPr>
              <a:t>Organiser</a:t>
            </a:r>
            <a:r>
              <a:rPr lang="en-US" b="1">
                <a:ea typeface="Amatic SC"/>
                <a:cs typeface="Amatic SC"/>
                <a:sym typeface="Amatic SC"/>
              </a:rPr>
              <a:t> – Normans, c.1066-1100. Part 3:</a:t>
            </a:r>
            <a:r>
              <a:rPr lang="en-US" b="1">
                <a:ea typeface="Amatic SC"/>
              </a:rPr>
              <a:t> The Norman Church and Monasticism</a:t>
            </a:r>
          </a:p>
        </p:txBody>
      </p:sp>
      <p:graphicFrame>
        <p:nvGraphicFramePr>
          <p:cNvPr id="85" name="Shape 85"/>
          <p:cNvGraphicFramePr/>
          <p:nvPr>
            <p:extLst/>
          </p:nvPr>
        </p:nvGraphicFramePr>
        <p:xfrm>
          <a:off x="79368" y="261776"/>
          <a:ext cx="5818086" cy="731530"/>
        </p:xfrm>
        <a:graphic>
          <a:graphicData uri="http://schemas.openxmlformats.org/drawingml/2006/table">
            <a:tbl>
              <a:tblPr firstRow="1" bandRow="1">
                <a:noFill/>
                <a:tableStyleId>{8794B465-FAD5-4E7C-BB1E-9C8699F70E79}</a:tableStyleId>
              </a:tblPr>
              <a:tblGrid>
                <a:gridCol w="5818086">
                  <a:extLst>
                    <a:ext uri="{9D8B030D-6E8A-4147-A177-3AD203B41FA5}">
                      <a16:colId xmlns="" xmlns:a16="http://schemas.microsoft.com/office/drawing/2014/main" val="20000"/>
                    </a:ext>
                  </a:extLst>
                </a:gridCol>
              </a:tblGrid>
              <a:tr h="604204">
                <a:tc>
                  <a:txBody>
                    <a:bodyPr/>
                    <a:lstStyle/>
                    <a:p>
                      <a:pPr marL="0" marR="0" lvl="0" indent="0" algn="l">
                        <a:lnSpc>
                          <a:spcPct val="100000"/>
                        </a:lnSpc>
                        <a:spcBef>
                          <a:spcPts val="0"/>
                        </a:spcBef>
                        <a:spcAft>
                          <a:spcPts val="0"/>
                        </a:spcAft>
                        <a:buSzPct val="25000"/>
                        <a:buNone/>
                      </a:pPr>
                      <a:r>
                        <a:rPr lang="en-US" sz="700" b="0" i="0" u="none" strike="noStrike" noProof="0">
                          <a:solidFill>
                            <a:srgbClr val="000000"/>
                          </a:solidFill>
                          <a:latin typeface="Calibri"/>
                          <a:sym typeface="Love Ya Like A Sister"/>
                        </a:rPr>
                        <a:t>An overview of what you need to know for Part 3: </a:t>
                      </a:r>
                      <a:r>
                        <a:rPr lang="en-US" sz="700" b="0" i="0" u="none" strike="noStrike" noProof="0">
                          <a:solidFill>
                            <a:srgbClr val="000000"/>
                          </a:solidFill>
                          <a:latin typeface="Arial"/>
                          <a:sym typeface="Love Ya Like A Sister"/>
                        </a:rPr>
                        <a:t>The Norman Church and Monasticism </a:t>
                      </a:r>
                      <a:endParaRPr lang="en-US" sz="700" b="0" i="0" u="none" strike="noStrike" noProof="0">
                        <a:solidFill>
                          <a:srgbClr val="000000"/>
                        </a:solidFill>
                        <a:latin typeface="Calibri"/>
                        <a:sym typeface="Love Ya Like A Sister"/>
                      </a:endParaRPr>
                    </a:p>
                    <a:p>
                      <a:pPr marL="285750" marR="0" lvl="0" indent="-285750" algn="l">
                        <a:lnSpc>
                          <a:spcPct val="100000"/>
                        </a:lnSpc>
                        <a:spcBef>
                          <a:spcPts val="0"/>
                        </a:spcBef>
                        <a:spcAft>
                          <a:spcPts val="0"/>
                        </a:spcAft>
                        <a:buSzPct val="25000"/>
                        <a:buChar char="•"/>
                      </a:pPr>
                      <a:r>
                        <a:rPr lang="en-US" sz="700" b="0" i="0" u="none" strike="noStrike" noProof="0">
                          <a:solidFill>
                            <a:srgbClr val="000000"/>
                          </a:solidFill>
                          <a:latin typeface="Calibri"/>
                          <a:sym typeface="Love Ya Like A Sister"/>
                        </a:rPr>
                        <a:t>The Church: the Anglo-Saxon Church before 1066; Archbishop Lanfranc and reform of the English Church, including the building of churches and cathedrals; Church </a:t>
                      </a:r>
                      <a:r>
                        <a:rPr lang="en-US" sz="700" b="0" i="0" u="none" strike="noStrike" noProof="0" err="1">
                          <a:solidFill>
                            <a:srgbClr val="000000"/>
                          </a:solidFill>
                          <a:latin typeface="Calibri"/>
                          <a:sym typeface="Love Ya Like A Sister"/>
                        </a:rPr>
                        <a:t>organisation</a:t>
                      </a:r>
                      <a:r>
                        <a:rPr lang="en-US" sz="700" b="0" i="0" u="none" strike="noStrike" noProof="0">
                          <a:solidFill>
                            <a:srgbClr val="000000"/>
                          </a:solidFill>
                          <a:latin typeface="Calibri"/>
                          <a:sym typeface="Love Ya Like A Sister"/>
                        </a:rPr>
                        <a:t> and courts; Church-state relations; William II and the Church; the wealth of the Church; relations with the Papacy; the Investiture Controversy.</a:t>
                      </a:r>
                    </a:p>
                    <a:p>
                      <a:pPr marL="285750" marR="0" lvl="0" indent="-285750" algn="l">
                        <a:lnSpc>
                          <a:spcPct val="100000"/>
                        </a:lnSpc>
                        <a:spcBef>
                          <a:spcPts val="0"/>
                        </a:spcBef>
                        <a:spcAft>
                          <a:spcPts val="0"/>
                        </a:spcAft>
                        <a:buSzPct val="25000"/>
                        <a:buChar char="•"/>
                      </a:pPr>
                      <a:r>
                        <a:rPr lang="en-US" sz="700" b="0" i="0" u="none" strike="noStrike" noProof="0">
                          <a:solidFill>
                            <a:srgbClr val="000000"/>
                          </a:solidFill>
                          <a:latin typeface="Calibri"/>
                          <a:sym typeface="Love Ya Like A Sister"/>
                        </a:rPr>
                        <a:t>Monasticism: the Norman reforms, including the building of abbeys and monasteries; monastic life; learning; schools and education; Latin usage and the vernacular.</a:t>
                      </a:r>
                      <a:endParaRPr lang="en-US">
                        <a:sym typeface="Love Ya Like A Sister"/>
                      </a:endParaRPr>
                    </a:p>
                  </a:txBody>
                  <a:tcPr marL="91450" marR="91450" marT="45725" marB="45725"/>
                </a:tc>
                <a:extLst>
                  <a:ext uri="{0D108BD9-81ED-4DB2-BD59-A6C34878D82A}">
                    <a16:rowId xmlns="" xmlns:a16="http://schemas.microsoft.com/office/drawing/2014/main" val="10000"/>
                  </a:ext>
                </a:extLst>
              </a:tr>
            </a:tbl>
          </a:graphicData>
        </a:graphic>
      </p:graphicFrame>
      <p:sp>
        <p:nvSpPr>
          <p:cNvPr id="93" name="Shape 93"/>
          <p:cNvSpPr txBox="1"/>
          <p:nvPr/>
        </p:nvSpPr>
        <p:spPr>
          <a:xfrm>
            <a:off x="9836342" y="7075046"/>
            <a:ext cx="184666" cy="369332"/>
          </a:xfrm>
          <a:prstGeom prst="rect">
            <a:avLst/>
          </a:prstGeom>
          <a:noFill/>
          <a:ln>
            <a:noFill/>
          </a:ln>
        </p:spPr>
        <p:txBody>
          <a:bodyPr lIns="91425" tIns="45700" rIns="91425" bIns="45700" anchor="t" anchorCtr="0">
            <a:noAutofit/>
          </a:bodyPr>
          <a:lstStyle/>
          <a:p>
            <a:endParaRPr sz="1800">
              <a:latin typeface="Calibri"/>
              <a:ea typeface="Calibri"/>
              <a:cs typeface="Calibri"/>
              <a:sym typeface="Calibri"/>
            </a:endParaRPr>
          </a:p>
        </p:txBody>
      </p:sp>
      <p:sp>
        <p:nvSpPr>
          <p:cNvPr id="2" name="TextBox 1">
            <a:extLst>
              <a:ext uri="{FF2B5EF4-FFF2-40B4-BE49-F238E27FC236}">
                <a16:creationId xmlns="" xmlns:a16="http://schemas.microsoft.com/office/drawing/2014/main" id="{6552FD92-89C8-48DB-BF2E-8EA5D293D65F}"/>
              </a:ext>
            </a:extLst>
          </p:cNvPr>
          <p:cNvSpPr txBox="1"/>
          <p:nvPr/>
        </p:nvSpPr>
        <p:spPr>
          <a:xfrm>
            <a:off x="5952133" y="265105"/>
            <a:ext cx="3929170" cy="52322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1" u="sng" dirty="0">
                <a:latin typeface="Calibri"/>
                <a:cs typeface="Calibri"/>
              </a:rPr>
              <a:t>Exam Questions</a:t>
            </a:r>
            <a:r>
              <a:rPr lang="en-US" sz="700" dirty="0">
                <a:latin typeface="Calibri"/>
                <a:cs typeface="Calibri"/>
              </a:rPr>
              <a:t>​​</a:t>
            </a:r>
          </a:p>
          <a:p>
            <a:pPr>
              <a:buFontTx/>
              <a:buAutoNum type="arabicPeriod"/>
            </a:pPr>
            <a:r>
              <a:rPr lang="en-US" sz="700" dirty="0" smtClean="0">
                <a:latin typeface="Calibri"/>
                <a:cs typeface="Calibri"/>
              </a:rPr>
              <a:t>Describe two key features of (4 marks)</a:t>
            </a:r>
          </a:p>
          <a:p>
            <a:pPr>
              <a:buFontTx/>
              <a:buAutoNum type="arabicPeriod"/>
            </a:pPr>
            <a:r>
              <a:rPr lang="en-US" sz="700" dirty="0" smtClean="0">
                <a:latin typeface="Calibri"/>
                <a:cs typeface="Calibri"/>
              </a:rPr>
              <a:t>Explain why…(12 marks)</a:t>
            </a:r>
          </a:p>
          <a:p>
            <a:pPr>
              <a:buFontTx/>
              <a:buAutoNum type="arabicPeriod"/>
            </a:pPr>
            <a:r>
              <a:rPr lang="en-US" sz="700" dirty="0" smtClean="0">
                <a:latin typeface="Calibri"/>
                <a:cs typeface="Calibri"/>
              </a:rPr>
              <a:t>To what extent do you agree with the statement that…(16 marks)​​</a:t>
            </a:r>
            <a:endParaRPr lang="en-US" sz="700" dirty="0">
              <a:latin typeface="Calibri"/>
              <a:cs typeface="Calibri"/>
            </a:endParaRPr>
          </a:p>
        </p:txBody>
      </p:sp>
      <p:sp>
        <p:nvSpPr>
          <p:cNvPr id="3" name="TextBox 2">
            <a:extLst>
              <a:ext uri="{FF2B5EF4-FFF2-40B4-BE49-F238E27FC236}">
                <a16:creationId xmlns="" xmlns:a16="http://schemas.microsoft.com/office/drawing/2014/main" id="{5708F528-71A4-4488-ABC4-58A7658D03D6}"/>
              </a:ext>
            </a:extLst>
          </p:cNvPr>
          <p:cNvSpPr txBox="1"/>
          <p:nvPr/>
        </p:nvSpPr>
        <p:spPr>
          <a:xfrm>
            <a:off x="76910" y="1039977"/>
            <a:ext cx="3868570" cy="3877985"/>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u="sng" dirty="0">
                <a:latin typeface="Calibri"/>
                <a:cs typeface="Segoe UI"/>
              </a:rPr>
              <a:t>The Church</a:t>
            </a:r>
            <a:r>
              <a:rPr lang="en-US" sz="800" b="1" u="sng" dirty="0">
                <a:latin typeface="Calibri"/>
                <a:cs typeface="Segoe UI"/>
              </a:rPr>
              <a:t>​</a:t>
            </a:r>
            <a:endParaRPr lang="en-US" sz="800" b="1" u="sng" dirty="0"/>
          </a:p>
          <a:p>
            <a:r>
              <a:rPr lang="en-GB" sz="700" dirty="0">
                <a:latin typeface="Calibri"/>
                <a:cs typeface="Segoe UI"/>
              </a:rPr>
              <a:t>All people in Europe at this time were Catholic and the Head of the Catholic church is the Pope. People in Norman times had strong religious beliefs. Most truly believed that they would go to Heaven or Hell when they died and that the Pope was God’s representative on Earth. The church was also very wealthy and owned a lot of land. This gave the church a lot of power and influence over people’s lives. </a:t>
            </a:r>
            <a:r>
              <a:rPr lang="en-US" sz="700" dirty="0">
                <a:latin typeface="Calibri"/>
                <a:cs typeface="Segoe UI"/>
              </a:rPr>
              <a:t>​</a:t>
            </a:r>
            <a:endParaRPr lang="en-US" sz="700" dirty="0"/>
          </a:p>
          <a:p>
            <a:r>
              <a:rPr lang="en-GB" sz="700" dirty="0">
                <a:latin typeface="Calibri"/>
                <a:cs typeface="Segoe UI"/>
              </a:rPr>
              <a:t>​</a:t>
            </a:r>
            <a:endParaRPr lang="en-GB" sz="700" dirty="0"/>
          </a:p>
          <a:p>
            <a:r>
              <a:rPr lang="en-GB" sz="700" dirty="0">
                <a:latin typeface="Calibri"/>
                <a:cs typeface="Segoe UI"/>
              </a:rPr>
              <a:t>William had a close relationship with Pope Alexander II who was concerned about CORRUPTION within the church in England. </a:t>
            </a:r>
            <a:r>
              <a:rPr lang="en-US" sz="700" dirty="0">
                <a:latin typeface="Calibri"/>
                <a:cs typeface="Segoe UI"/>
              </a:rPr>
              <a:t>​</a:t>
            </a:r>
            <a:r>
              <a:rPr lang="en-US" sz="700" dirty="0">
                <a:latin typeface="calibri"/>
                <a:cs typeface="calibri"/>
              </a:rPr>
              <a:t>His concerns were:</a:t>
            </a:r>
            <a:endParaRPr lang="en-US" dirty="0"/>
          </a:p>
          <a:p>
            <a:pPr>
              <a:buFontTx/>
              <a:buChar char="•"/>
            </a:pPr>
            <a:r>
              <a:rPr lang="en-GB" sz="700" b="1" dirty="0">
                <a:latin typeface="Calibri"/>
              </a:rPr>
              <a:t>Pluralism: </a:t>
            </a:r>
            <a:r>
              <a:rPr lang="en-GB" sz="700" dirty="0">
                <a:latin typeface="Calibri"/>
              </a:rPr>
              <a:t>many clergy had more than one role (job) </a:t>
            </a:r>
            <a:r>
              <a:rPr lang="en-US" sz="700" dirty="0">
                <a:latin typeface="Calibri"/>
              </a:rPr>
              <a:t>​</a:t>
            </a:r>
            <a:endParaRPr lang="en-US" sz="700" dirty="0"/>
          </a:p>
          <a:p>
            <a:pPr>
              <a:buFontTx/>
              <a:buChar char="•"/>
            </a:pPr>
            <a:r>
              <a:rPr lang="en-GB" sz="700" b="1" dirty="0">
                <a:latin typeface="Calibri"/>
              </a:rPr>
              <a:t>Simony</a:t>
            </a:r>
            <a:r>
              <a:rPr lang="en-GB" sz="700" dirty="0">
                <a:latin typeface="Calibri"/>
              </a:rPr>
              <a:t>: Positions in the church were often sold to the highest bidder</a:t>
            </a:r>
            <a:r>
              <a:rPr lang="en-US" sz="700" dirty="0">
                <a:latin typeface="Calibri"/>
              </a:rPr>
              <a:t>​</a:t>
            </a:r>
            <a:endParaRPr lang="en-US" sz="700" dirty="0"/>
          </a:p>
          <a:p>
            <a:pPr>
              <a:buFontTx/>
              <a:buChar char="•"/>
            </a:pPr>
            <a:r>
              <a:rPr lang="en-GB" sz="700" b="1" dirty="0">
                <a:latin typeface="Calibri"/>
              </a:rPr>
              <a:t>Nepotism</a:t>
            </a:r>
            <a:r>
              <a:rPr lang="en-GB" sz="700" dirty="0">
                <a:latin typeface="Calibri"/>
              </a:rPr>
              <a:t>: Positions in the church were given to friends and relatives</a:t>
            </a:r>
            <a:r>
              <a:rPr lang="en-US" sz="700" dirty="0">
                <a:latin typeface="Calibri"/>
              </a:rPr>
              <a:t>​</a:t>
            </a:r>
            <a:endParaRPr lang="en-US" sz="700" dirty="0"/>
          </a:p>
          <a:p>
            <a:pPr>
              <a:buFontTx/>
              <a:buChar char="•"/>
            </a:pPr>
            <a:r>
              <a:rPr lang="en-GB" sz="700" dirty="0">
                <a:latin typeface="Calibri"/>
              </a:rPr>
              <a:t>Many clergy were married even though they had taken a vow of </a:t>
            </a:r>
            <a:r>
              <a:rPr lang="en-GB" sz="700" b="1" dirty="0">
                <a:latin typeface="Calibri"/>
              </a:rPr>
              <a:t>Celibacy</a:t>
            </a:r>
            <a:r>
              <a:rPr lang="en-GB" sz="700" dirty="0">
                <a:latin typeface="Calibri"/>
              </a:rPr>
              <a:t>​</a:t>
            </a:r>
            <a:endParaRPr lang="en-GB" sz="700" dirty="0"/>
          </a:p>
          <a:p>
            <a:r>
              <a:rPr lang="en-GB" sz="700" dirty="0">
                <a:latin typeface="Calibri"/>
                <a:cs typeface="Segoe UI"/>
              </a:rPr>
              <a:t>​</a:t>
            </a:r>
            <a:endParaRPr lang="en-GB" sz="700" dirty="0"/>
          </a:p>
          <a:p>
            <a:r>
              <a:rPr lang="en-GB" sz="700" dirty="0">
                <a:latin typeface="Calibri"/>
                <a:cs typeface="Segoe UI"/>
              </a:rPr>
              <a:t>The last Anglo-Saxon Archbishop of Canterbury was </a:t>
            </a:r>
            <a:r>
              <a:rPr lang="en-GB" sz="700" b="1" dirty="0" err="1">
                <a:latin typeface="Calibri"/>
                <a:cs typeface="Segoe UI"/>
              </a:rPr>
              <a:t>Stigand</a:t>
            </a:r>
            <a:r>
              <a:rPr lang="en-GB" sz="700" dirty="0">
                <a:latin typeface="Calibri"/>
                <a:cs typeface="Segoe UI"/>
              </a:rPr>
              <a:t>. He was replaced in </a:t>
            </a:r>
            <a:r>
              <a:rPr lang="en-GB" sz="700" b="1" dirty="0">
                <a:latin typeface="Calibri"/>
                <a:cs typeface="Segoe UI"/>
              </a:rPr>
              <a:t>1070 </a:t>
            </a:r>
            <a:r>
              <a:rPr lang="en-GB" sz="700" dirty="0">
                <a:latin typeface="Calibri"/>
                <a:cs typeface="Segoe UI"/>
              </a:rPr>
              <a:t>by the Norman, </a:t>
            </a:r>
            <a:r>
              <a:rPr lang="en-GB" sz="700" b="1" dirty="0">
                <a:latin typeface="Calibri"/>
                <a:cs typeface="Segoe UI"/>
              </a:rPr>
              <a:t>Lanfranc</a:t>
            </a:r>
            <a:r>
              <a:rPr lang="en-GB" sz="700" dirty="0">
                <a:latin typeface="Calibri"/>
                <a:cs typeface="Segoe UI"/>
              </a:rPr>
              <a:t>. </a:t>
            </a:r>
            <a:r>
              <a:rPr lang="en-GB" sz="700" dirty="0" err="1">
                <a:latin typeface="Calibri"/>
                <a:cs typeface="Segoe UI"/>
              </a:rPr>
              <a:t>Stigand</a:t>
            </a:r>
            <a:r>
              <a:rPr lang="en-GB" sz="700" dirty="0">
                <a:latin typeface="Calibri"/>
                <a:cs typeface="Segoe UI"/>
              </a:rPr>
              <a:t> had been a close ally of Harold Godwin but was also a PLURALIST- he was bishop of Canterbury and Winchester so got the land and money from both roles. He was also accused of SIMONY. </a:t>
            </a:r>
            <a:endParaRPr lang="en-US" sz="700" dirty="0"/>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p:txBody>
      </p:sp>
      <p:pic>
        <p:nvPicPr>
          <p:cNvPr id="4" name="Picture 4" descr="A screenshot of a map&#10;&#10;Description generated with high confidence">
            <a:extLst>
              <a:ext uri="{FF2B5EF4-FFF2-40B4-BE49-F238E27FC236}">
                <a16:creationId xmlns="" xmlns:a16="http://schemas.microsoft.com/office/drawing/2014/main" id="{D58B32F1-AE55-417F-9D29-9DC281FD7F56}"/>
              </a:ext>
            </a:extLst>
          </p:cNvPr>
          <p:cNvPicPr>
            <a:picLocks noChangeAspect="1"/>
          </p:cNvPicPr>
          <p:nvPr/>
        </p:nvPicPr>
        <p:blipFill rotWithShape="1">
          <a:blip r:embed="rId3"/>
          <a:srcRect r="-250" b="6107"/>
          <a:stretch/>
        </p:blipFill>
        <p:spPr>
          <a:xfrm>
            <a:off x="495477" y="3036146"/>
            <a:ext cx="3085117" cy="1885518"/>
          </a:xfrm>
          <a:prstGeom prst="rect">
            <a:avLst/>
          </a:prstGeom>
        </p:spPr>
      </p:pic>
      <p:sp>
        <p:nvSpPr>
          <p:cNvPr id="7" name="TextBox 6">
            <a:extLst>
              <a:ext uri="{FF2B5EF4-FFF2-40B4-BE49-F238E27FC236}">
                <a16:creationId xmlns="" xmlns:a16="http://schemas.microsoft.com/office/drawing/2014/main" id="{A1AB594B-9665-46C8-B710-96B61409DED4}"/>
              </a:ext>
            </a:extLst>
          </p:cNvPr>
          <p:cNvSpPr txBox="1"/>
          <p:nvPr/>
        </p:nvSpPr>
        <p:spPr>
          <a:xfrm>
            <a:off x="3983934" y="1016911"/>
            <a:ext cx="3660913" cy="3439410"/>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b="1" u="sng" dirty="0">
                <a:latin typeface="Calibri"/>
                <a:cs typeface="Segoe UI"/>
              </a:rPr>
              <a:t>Lanfranc’s Reforms </a:t>
            </a:r>
            <a:r>
              <a:rPr lang="en-GB" sz="800" u="sng" dirty="0">
                <a:latin typeface="Calibri"/>
                <a:cs typeface="Calibri"/>
              </a:rPr>
              <a:t>​</a:t>
            </a:r>
            <a:endParaRPr lang="en-GB" sz="800" dirty="0"/>
          </a:p>
          <a:p>
            <a:r>
              <a:rPr lang="en-GB" sz="700" dirty="0">
                <a:latin typeface="Calibri"/>
                <a:cs typeface="Segoe UI"/>
              </a:rPr>
              <a:t>Lanfranc was an Italian monk who had run St. Stephen’s monastery in Normandy. He was heavily involved in changes to the Church. </a:t>
            </a:r>
            <a:r>
              <a:rPr lang="en-US" sz="700" dirty="0">
                <a:latin typeface="Calibri"/>
                <a:cs typeface="Calibri"/>
              </a:rPr>
              <a:t>​</a:t>
            </a:r>
            <a:r>
              <a:rPr lang="en-GB" sz="700" dirty="0">
                <a:latin typeface="Calibri"/>
                <a:cs typeface="Segoe UI"/>
              </a:rPr>
              <a:t>Within about 50 years, every English church and cathedral had been </a:t>
            </a:r>
            <a:r>
              <a:rPr lang="en-GB" sz="700" b="1" dirty="0">
                <a:latin typeface="Calibri"/>
                <a:cs typeface="Segoe UI"/>
              </a:rPr>
              <a:t>rebuilt in Norman style.  </a:t>
            </a:r>
            <a:r>
              <a:rPr lang="en-GB" sz="700" dirty="0">
                <a:latin typeface="Calibri"/>
                <a:cs typeface="Calibri"/>
              </a:rPr>
              <a:t>​</a:t>
            </a:r>
            <a:r>
              <a:rPr lang="en-GB" sz="700" dirty="0">
                <a:latin typeface="Calibri"/>
                <a:cs typeface="Segoe UI"/>
              </a:rPr>
              <a:t>Although most priests were still Anglo-Saxons, after 1070 there was only one Anglo-Saxon bishop left (</a:t>
            </a:r>
            <a:r>
              <a:rPr lang="en-GB" sz="700" dirty="0" err="1">
                <a:latin typeface="Calibri"/>
                <a:cs typeface="Segoe UI"/>
              </a:rPr>
              <a:t>Wulfstan</a:t>
            </a:r>
            <a:r>
              <a:rPr lang="en-GB" sz="700" dirty="0">
                <a:latin typeface="Calibri"/>
                <a:cs typeface="Segoe UI"/>
              </a:rPr>
              <a:t> of Worcester). </a:t>
            </a:r>
            <a:r>
              <a:rPr lang="en-US" sz="700" dirty="0">
                <a:latin typeface="Calibri"/>
                <a:cs typeface="Calibri"/>
              </a:rPr>
              <a:t>​</a:t>
            </a:r>
            <a:endParaRPr lang="en-US" sz="9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a:p>
            <a:endParaRPr lang="en-US" sz="700" dirty="0"/>
          </a:p>
        </p:txBody>
      </p:sp>
      <p:pic>
        <p:nvPicPr>
          <p:cNvPr id="8" name="Picture 8" descr="A close up of a mans face&#10;&#10;Description generated with high confidence">
            <a:extLst>
              <a:ext uri="{FF2B5EF4-FFF2-40B4-BE49-F238E27FC236}">
                <a16:creationId xmlns="" xmlns:a16="http://schemas.microsoft.com/office/drawing/2014/main" id="{E66337D9-DE98-4B99-826A-EB413A3939A3}"/>
              </a:ext>
            </a:extLst>
          </p:cNvPr>
          <p:cNvPicPr>
            <a:picLocks noChangeAspect="1"/>
          </p:cNvPicPr>
          <p:nvPr/>
        </p:nvPicPr>
        <p:blipFill>
          <a:blip r:embed="rId4"/>
          <a:stretch>
            <a:fillRect/>
          </a:stretch>
        </p:blipFill>
        <p:spPr>
          <a:xfrm>
            <a:off x="6080197" y="2232520"/>
            <a:ext cx="1091180" cy="1554924"/>
          </a:xfrm>
          <a:prstGeom prst="rect">
            <a:avLst/>
          </a:prstGeom>
        </p:spPr>
      </p:pic>
      <p:sp>
        <p:nvSpPr>
          <p:cNvPr id="10" name="TextBox 9">
            <a:extLst>
              <a:ext uri="{FF2B5EF4-FFF2-40B4-BE49-F238E27FC236}">
                <a16:creationId xmlns="" xmlns:a16="http://schemas.microsoft.com/office/drawing/2014/main" id="{33ABB2CF-5098-43C1-9781-0927EE86AD33}"/>
              </a:ext>
            </a:extLst>
          </p:cNvPr>
          <p:cNvSpPr txBox="1"/>
          <p:nvPr/>
        </p:nvSpPr>
        <p:spPr>
          <a:xfrm>
            <a:off x="5199111" y="3354166"/>
            <a:ext cx="2230389" cy="15401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webkit-standard"/>
              <a:cs typeface="Segoe UI"/>
            </a:endParaRPr>
          </a:p>
        </p:txBody>
      </p:sp>
      <p:pic>
        <p:nvPicPr>
          <p:cNvPr id="14" name="Picture 14" descr="A screenshot of a cell phone&#10;&#10;Description generated with very high confidence">
            <a:extLst>
              <a:ext uri="{FF2B5EF4-FFF2-40B4-BE49-F238E27FC236}">
                <a16:creationId xmlns="" xmlns:a16="http://schemas.microsoft.com/office/drawing/2014/main" id="{57F0DE2B-A24F-448F-BB2E-54EACA604943}"/>
              </a:ext>
            </a:extLst>
          </p:cNvPr>
          <p:cNvPicPr>
            <a:picLocks noChangeAspect="1"/>
          </p:cNvPicPr>
          <p:nvPr/>
        </p:nvPicPr>
        <p:blipFill rotWithShape="1">
          <a:blip r:embed="rId5"/>
          <a:srcRect l="2585" r="-644" b="-271"/>
          <a:stretch/>
        </p:blipFill>
        <p:spPr>
          <a:xfrm>
            <a:off x="4190341" y="1607845"/>
            <a:ext cx="1760294" cy="2850428"/>
          </a:xfrm>
          <a:prstGeom prst="rect">
            <a:avLst/>
          </a:prstGeom>
        </p:spPr>
      </p:pic>
      <p:sp>
        <p:nvSpPr>
          <p:cNvPr id="17" name="TextBox 16">
            <a:extLst>
              <a:ext uri="{FF2B5EF4-FFF2-40B4-BE49-F238E27FC236}">
                <a16:creationId xmlns="" xmlns:a16="http://schemas.microsoft.com/office/drawing/2014/main" id="{68CAE423-5D8E-47C2-94B1-C733964338D7}"/>
              </a:ext>
            </a:extLst>
          </p:cNvPr>
          <p:cNvSpPr txBox="1"/>
          <p:nvPr/>
        </p:nvSpPr>
        <p:spPr>
          <a:xfrm>
            <a:off x="3983938" y="4492043"/>
            <a:ext cx="3660908" cy="2246769"/>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700" b="1" dirty="0" err="1">
                <a:latin typeface="Calibri"/>
              </a:rPr>
              <a:t>Normanisation</a:t>
            </a:r>
            <a:r>
              <a:rPr lang="en-GB" sz="700" b="1" dirty="0">
                <a:latin typeface="Calibri"/>
              </a:rPr>
              <a:t> </a:t>
            </a:r>
            <a:endParaRPr lang="en-US" sz="700" dirty="0"/>
          </a:p>
          <a:p>
            <a:r>
              <a:rPr lang="en-GB" sz="700" dirty="0">
                <a:latin typeface="Calibri"/>
              </a:rPr>
              <a:t>The Church was “</a:t>
            </a:r>
            <a:r>
              <a:rPr lang="en-GB" sz="700" dirty="0" err="1">
                <a:latin typeface="Calibri"/>
              </a:rPr>
              <a:t>Normanised</a:t>
            </a:r>
            <a:r>
              <a:rPr lang="en-GB" sz="700" dirty="0">
                <a:latin typeface="Calibri"/>
              </a:rPr>
              <a:t>”: </a:t>
            </a:r>
            <a:r>
              <a:rPr lang="en-US" sz="700" dirty="0">
                <a:latin typeface="Calibri"/>
              </a:rPr>
              <a:t>​</a:t>
            </a:r>
            <a:endParaRPr lang="en-US" sz="700" dirty="0"/>
          </a:p>
          <a:p>
            <a:pPr marL="171450" indent="-171450">
              <a:buFont typeface="Arial"/>
              <a:buChar char="•"/>
            </a:pPr>
            <a:r>
              <a:rPr lang="en-GB" sz="700" dirty="0">
                <a:latin typeface="Calibri"/>
              </a:rPr>
              <a:t>N</a:t>
            </a:r>
            <a:r>
              <a:rPr lang="en-GB" sz="700" dirty="0">
                <a:latin typeface="calibri"/>
                <a:cs typeface="calibri"/>
              </a:rPr>
              <a:t>orman bishops and archdeacons influenced the messages people heard about the king and God. </a:t>
            </a:r>
            <a:r>
              <a:rPr lang="en-US" sz="700" dirty="0">
                <a:latin typeface="calibri"/>
                <a:cs typeface="calibri"/>
              </a:rPr>
              <a:t>​</a:t>
            </a:r>
          </a:p>
          <a:p>
            <a:pPr marL="171450" indent="-171450">
              <a:buFont typeface="Arial"/>
              <a:buChar char="•"/>
            </a:pPr>
            <a:r>
              <a:rPr lang="en-GB" sz="700" dirty="0">
                <a:latin typeface="calibri"/>
                <a:cs typeface="calibri"/>
              </a:rPr>
              <a:t>A quarter of all land was held by the Church. Putting Normans as bishops and archdeacons reduced the risk of Anglo-Saxon rebellions. </a:t>
            </a:r>
            <a:endParaRPr lang="en-US">
              <a:latin typeface="calibri"/>
              <a:cs typeface="calibri"/>
            </a:endParaRPr>
          </a:p>
          <a:p>
            <a:pPr marL="171450" indent="-171450">
              <a:buFont typeface="Arial"/>
              <a:buChar char="•"/>
            </a:pPr>
            <a:r>
              <a:rPr lang="en-GB" sz="700" dirty="0">
                <a:latin typeface="calibri"/>
                <a:cs typeface="calibri"/>
              </a:rPr>
              <a:t>Parish priests came under stricter control. They had to follow Norman procedures. </a:t>
            </a: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a:p>
            <a:pPr marL="171450" indent="-171450">
              <a:buFont typeface="Arial"/>
              <a:buChar char="•"/>
            </a:pPr>
            <a:endParaRPr lang="en-GB" sz="700" dirty="0">
              <a:latin typeface="calibri"/>
              <a:cs typeface="calibri"/>
            </a:endParaRPr>
          </a:p>
        </p:txBody>
      </p:sp>
      <p:sp>
        <p:nvSpPr>
          <p:cNvPr id="24" name="TextBox 23">
            <a:extLst>
              <a:ext uri="{FF2B5EF4-FFF2-40B4-BE49-F238E27FC236}">
                <a16:creationId xmlns="" xmlns:a16="http://schemas.microsoft.com/office/drawing/2014/main" id="{86AA7504-CD44-461A-8020-490B26AED201}"/>
              </a:ext>
            </a:extLst>
          </p:cNvPr>
          <p:cNvSpPr txBox="1"/>
          <p:nvPr/>
        </p:nvSpPr>
        <p:spPr>
          <a:xfrm>
            <a:off x="53837" y="4968715"/>
            <a:ext cx="3868569" cy="1815882"/>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1" u="sng" dirty="0">
                <a:latin typeface="Calibri"/>
                <a:cs typeface="Calibri"/>
              </a:rPr>
              <a:t>Role of the Church</a:t>
            </a:r>
            <a:r>
              <a:rPr lang="en-GB" sz="700" u="sng" dirty="0">
                <a:latin typeface="Calibri"/>
                <a:cs typeface="Calibri"/>
              </a:rPr>
              <a:t>​</a:t>
            </a:r>
            <a:endParaRPr lang="en-GB" sz="700" u="sng">
              <a:latin typeface="Calibri"/>
              <a:cs typeface="Calibri"/>
            </a:endParaRPr>
          </a:p>
          <a:p>
            <a:r>
              <a:rPr lang="en-GB" sz="700" dirty="0">
                <a:latin typeface="Calibri"/>
                <a:cs typeface="Calibri"/>
              </a:rPr>
              <a:t>The Normans were Catholic and believed in heaven and hell. The Church was led by the Pope in Rome.</a:t>
            </a:r>
            <a:r>
              <a:rPr lang="en-US" sz="700" dirty="0">
                <a:latin typeface="Calibri"/>
                <a:cs typeface="Calibri"/>
              </a:rPr>
              <a:t>​</a:t>
            </a:r>
            <a:r>
              <a:rPr lang="en-US" sz="700" dirty="0"/>
              <a:t> </a:t>
            </a:r>
            <a:r>
              <a:rPr lang="en-GB" sz="700" dirty="0">
                <a:latin typeface="Calibri"/>
                <a:cs typeface="Calibri"/>
              </a:rPr>
              <a:t>People learnt about heaven and hell through church paintings</a:t>
            </a:r>
            <a:r>
              <a:rPr lang="en-GB" sz="700" b="1" i="1" dirty="0">
                <a:latin typeface="Calibri"/>
                <a:cs typeface="Calibri"/>
              </a:rPr>
              <a:t> </a:t>
            </a:r>
            <a:r>
              <a:rPr lang="en-GB" sz="700" dirty="0">
                <a:latin typeface="Calibri"/>
                <a:cs typeface="Calibri"/>
              </a:rPr>
              <a:t>that William introduced because peasants couldn’t read. The church collected tithes, were the only ones who could educate, made up the witan and were very powerful.</a:t>
            </a:r>
            <a:r>
              <a:rPr lang="en-US" sz="700" dirty="0">
                <a:latin typeface="Calibri"/>
                <a:cs typeface="Calibri"/>
              </a:rPr>
              <a:t>​</a:t>
            </a:r>
            <a:r>
              <a:rPr lang="en-US" sz="700" dirty="0"/>
              <a:t> </a:t>
            </a:r>
            <a:r>
              <a:rPr lang="en-GB" sz="700" dirty="0">
                <a:latin typeface="Calibri"/>
                <a:cs typeface="Calibri"/>
              </a:rPr>
              <a:t>Priests were very important; they helped the sick and gave advice.</a:t>
            </a:r>
            <a:r>
              <a:rPr lang="en-US" sz="700" dirty="0">
                <a:latin typeface="Calibri"/>
                <a:cs typeface="Calibri"/>
              </a:rPr>
              <a:t>​</a:t>
            </a:r>
            <a:r>
              <a:rPr lang="en-GB" sz="700" dirty="0">
                <a:latin typeface="Calibri"/>
                <a:cs typeface="Calibri"/>
              </a:rPr>
              <a:t>People went on a pilgrimage if they had sinned (illness also caused by sinning) – a walk to a holy place - to say sorry to God.</a:t>
            </a:r>
            <a:r>
              <a:rPr lang="en-US" sz="700" dirty="0">
                <a:latin typeface="Calibri"/>
                <a:cs typeface="Calibri"/>
              </a:rPr>
              <a:t>​</a:t>
            </a:r>
            <a:endParaRPr lang="en-US" sz="700" dirty="0"/>
          </a:p>
          <a:p>
            <a:endParaRPr lang="en-US" sz="700" u="sng" dirty="0"/>
          </a:p>
          <a:p>
            <a:r>
              <a:rPr lang="en-GB" sz="700" b="1" u="sng" dirty="0">
                <a:latin typeface="Calibri"/>
                <a:cs typeface="Calibri"/>
              </a:rPr>
              <a:t>WILLIAM’S CHANGE TO THE CHURCH</a:t>
            </a:r>
            <a:r>
              <a:rPr lang="en-US" sz="700" u="sng" dirty="0">
                <a:latin typeface="Calibri"/>
                <a:cs typeface="Calibri"/>
              </a:rPr>
              <a:t>​</a:t>
            </a:r>
            <a:endParaRPr lang="en-US" sz="700" u="sng">
              <a:latin typeface="Calibri"/>
              <a:cs typeface="Calibri"/>
            </a:endParaRPr>
          </a:p>
          <a:p>
            <a:pPr marL="171450" indent="-171450">
              <a:buFont typeface="Arial"/>
              <a:buChar char="•"/>
            </a:pPr>
            <a:r>
              <a:rPr lang="en-GB" sz="700" dirty="0">
                <a:latin typeface="Calibri"/>
                <a:cs typeface="Calibri"/>
              </a:rPr>
              <a:t>Bishops were replaced with Normans.</a:t>
            </a:r>
            <a:r>
              <a:rPr lang="en-US" sz="700" dirty="0">
                <a:latin typeface="Calibri"/>
                <a:cs typeface="Calibri"/>
              </a:rPr>
              <a:t>​</a:t>
            </a:r>
            <a:endParaRPr lang="en-US" sz="700" dirty="0"/>
          </a:p>
          <a:p>
            <a:pPr marL="171450" indent="-171450">
              <a:buFont typeface="Arial"/>
              <a:buChar char="•"/>
            </a:pPr>
            <a:r>
              <a:rPr lang="en-GB" sz="700" dirty="0">
                <a:latin typeface="Calibri"/>
                <a:cs typeface="Calibri"/>
              </a:rPr>
              <a:t>Normans stole wealth from places such as Durham.</a:t>
            </a:r>
            <a:r>
              <a:rPr lang="en-US" sz="700" dirty="0">
                <a:latin typeface="Calibri"/>
                <a:cs typeface="Calibri"/>
              </a:rPr>
              <a:t>​</a:t>
            </a:r>
            <a:endParaRPr lang="en-US" sz="700" dirty="0"/>
          </a:p>
          <a:p>
            <a:pPr marL="171450" indent="-171450">
              <a:buFont typeface="Arial"/>
              <a:buChar char="•"/>
            </a:pPr>
            <a:r>
              <a:rPr lang="en-GB" sz="700" dirty="0">
                <a:latin typeface="Calibri"/>
                <a:cs typeface="Calibri"/>
              </a:rPr>
              <a:t>Organisation: </a:t>
            </a:r>
            <a:r>
              <a:rPr lang="en-US" sz="700" dirty="0">
                <a:latin typeface="Calibri"/>
                <a:cs typeface="Calibri"/>
              </a:rPr>
              <a:t>Dioceses (areas of land served by the church were divided into archdeaconries. New cathedrals were built in new towns like Lincoln and Coventry​</a:t>
            </a:r>
          </a:p>
          <a:p>
            <a:pPr marL="171450" indent="-171450">
              <a:buFont typeface="Arial"/>
              <a:buChar char="•"/>
            </a:pPr>
            <a:r>
              <a:rPr lang="en-US" sz="700" dirty="0">
                <a:latin typeface="Calibri"/>
                <a:cs typeface="Calibri"/>
              </a:rPr>
              <a:t>Followed papal law - pay 1p tax to the Pope.​</a:t>
            </a:r>
            <a:endParaRPr lang="en-US"/>
          </a:p>
          <a:p>
            <a:pPr algn="ctr"/>
            <a:r>
              <a:rPr lang="en-US" sz="700" b="1" dirty="0">
                <a:latin typeface="Calibri"/>
                <a:cs typeface="Calibri"/>
              </a:rPr>
              <a:t>CHANGES HELPED WILLIAM CONTROL – PEOPLE WERE SCARED TO GO AGAINST THE CHURCH (grand, expensive buildings) IN CASE THEY WENT TO HELL!</a:t>
            </a:r>
            <a:r>
              <a:rPr lang="en-US" sz="700" dirty="0">
                <a:latin typeface="Calibri"/>
                <a:cs typeface="Calibri"/>
              </a:rPr>
              <a:t>​</a:t>
            </a:r>
            <a:endParaRPr lang="en-US" sz="700" dirty="0"/>
          </a:p>
        </p:txBody>
      </p:sp>
      <p:sp>
        <p:nvSpPr>
          <p:cNvPr id="25" name="TextBox 24">
            <a:extLst>
              <a:ext uri="{FF2B5EF4-FFF2-40B4-BE49-F238E27FC236}">
                <a16:creationId xmlns="" xmlns:a16="http://schemas.microsoft.com/office/drawing/2014/main" id="{55B49F4D-0A75-417F-A7F5-A35F64504682}"/>
              </a:ext>
            </a:extLst>
          </p:cNvPr>
          <p:cNvSpPr txBox="1"/>
          <p:nvPr/>
        </p:nvSpPr>
        <p:spPr>
          <a:xfrm>
            <a:off x="7683297" y="940028"/>
            <a:ext cx="2122718" cy="5878532"/>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b="1" u="sng" dirty="0">
                <a:latin typeface="Calibri"/>
                <a:cs typeface="Segoe UI"/>
              </a:rPr>
              <a:t>Relationship between Normans and the church</a:t>
            </a:r>
            <a:r>
              <a:rPr lang="en-GB" sz="800" dirty="0">
                <a:latin typeface="Calibri"/>
                <a:cs typeface="Segoe UI"/>
              </a:rPr>
              <a:t>​</a:t>
            </a:r>
            <a:endParaRPr lang="en-GB" sz="800" dirty="0"/>
          </a:p>
          <a:p>
            <a:pPr algn="ctr"/>
            <a:endParaRPr lang="en-GB" sz="800" dirty="0"/>
          </a:p>
          <a:p>
            <a:r>
              <a:rPr lang="en-GB" sz="800" dirty="0">
                <a:latin typeface="Calibri"/>
                <a:cs typeface="Segoe UI"/>
              </a:rPr>
              <a:t>Norman Kings and the Pope: Pope Alexander II granted William of Normandy the Papal Banner to fight in Hastings. After the battle the Pope ordered William to pay penance for the killing and destruction that happened. William built Battle Abbey which was finished in 1095. William used a geld (form of tax) to take money from the religious house and this was continued by his son. Both William and William II used their power to promote/reward people, but they did not have the power to do so, this led to disagreements between the king and Pope. </a:t>
            </a:r>
            <a:r>
              <a:rPr lang="en-US" sz="800" dirty="0">
                <a:latin typeface="Calibri"/>
                <a:cs typeface="Segoe UI"/>
              </a:rPr>
              <a:t>​</a:t>
            </a:r>
            <a:endParaRPr lang="en-US" sz="800" dirty="0"/>
          </a:p>
          <a:p>
            <a:r>
              <a:rPr lang="en-GB" sz="800" dirty="0">
                <a:latin typeface="Calibri"/>
                <a:cs typeface="Segoe UI"/>
              </a:rPr>
              <a:t>​</a:t>
            </a:r>
            <a:endParaRPr lang="en-GB" sz="800" dirty="0"/>
          </a:p>
          <a:p>
            <a:r>
              <a:rPr lang="en-GB" sz="800" b="1" dirty="0">
                <a:latin typeface="Calibri"/>
                <a:cs typeface="Segoe UI"/>
              </a:rPr>
              <a:t>Normans and the wealth of the church:</a:t>
            </a:r>
            <a:r>
              <a:rPr lang="en-GB" sz="800" dirty="0">
                <a:latin typeface="Calibri"/>
                <a:cs typeface="Segoe UI"/>
              </a:rPr>
              <a:t> William and William II used the church for their gain (stealing from churches). Example: one monk melted down a chandelier for £40 (£35,000 in today’s money). </a:t>
            </a:r>
            <a:r>
              <a:rPr lang="en-GB" sz="800" b="1" dirty="0">
                <a:latin typeface="Calibri"/>
                <a:cs typeface="Segoe UI"/>
              </a:rPr>
              <a:t>However, these stories were often written by Anglo Saxon chroniclers.</a:t>
            </a:r>
            <a:r>
              <a:rPr lang="en-US" sz="800" dirty="0">
                <a:latin typeface="Calibri"/>
                <a:cs typeface="Segoe UI"/>
              </a:rPr>
              <a:t>​</a:t>
            </a:r>
            <a:endParaRPr lang="en-US" sz="800" dirty="0"/>
          </a:p>
          <a:p>
            <a:r>
              <a:rPr lang="en-GB" sz="800" dirty="0">
                <a:latin typeface="Calibri"/>
                <a:cs typeface="Segoe UI"/>
              </a:rPr>
              <a:t>​</a:t>
            </a:r>
            <a:endParaRPr lang="en-GB" sz="800" dirty="0"/>
          </a:p>
          <a:p>
            <a:r>
              <a:rPr lang="en-GB" sz="800" b="1" dirty="0">
                <a:latin typeface="Calibri"/>
                <a:cs typeface="Segoe UI"/>
              </a:rPr>
              <a:t>Anselm:</a:t>
            </a:r>
            <a:r>
              <a:rPr lang="en-GB" sz="800" dirty="0">
                <a:latin typeface="Calibri"/>
                <a:cs typeface="Segoe UI"/>
              </a:rPr>
              <a:t> Archbishop Lanfranc died in 1089, William II did not replace him he stole the money from his church and used in battles against King Malcolm of Scotland. William became ill – he believed it was because of his lack of </a:t>
            </a:r>
            <a:r>
              <a:rPr lang="en-GB" sz="800" b="1" dirty="0">
                <a:latin typeface="Calibri"/>
                <a:cs typeface="Segoe UI"/>
              </a:rPr>
              <a:t>piety </a:t>
            </a:r>
            <a:r>
              <a:rPr lang="en-GB" sz="800" dirty="0">
                <a:latin typeface="Calibri"/>
                <a:cs typeface="Segoe UI"/>
              </a:rPr>
              <a:t>so he asked Anselm to hear his confession and take his last rites. Anselm became the new Archbishop of Canterbury for his service. Anselm became the new Archbishop.</a:t>
            </a:r>
            <a:r>
              <a:rPr lang="en-US" sz="800" dirty="0">
                <a:latin typeface="Calibri"/>
                <a:cs typeface="Segoe UI"/>
              </a:rPr>
              <a:t>​</a:t>
            </a:r>
            <a:endParaRPr lang="en-US" sz="800" dirty="0"/>
          </a:p>
          <a:p>
            <a:r>
              <a:rPr lang="en-GB" sz="800" dirty="0">
                <a:latin typeface="Calibri"/>
                <a:cs typeface="Segoe UI"/>
              </a:rPr>
              <a:t>​</a:t>
            </a:r>
            <a:endParaRPr lang="en-GB" sz="800" dirty="0"/>
          </a:p>
          <a:p>
            <a:r>
              <a:rPr lang="en-GB" sz="800" b="1" dirty="0">
                <a:latin typeface="Calibri"/>
                <a:cs typeface="Segoe UI"/>
              </a:rPr>
              <a:t>1097:</a:t>
            </a:r>
            <a:r>
              <a:rPr lang="en-GB" sz="800" dirty="0">
                <a:latin typeface="Calibri"/>
                <a:cs typeface="Segoe UI"/>
              </a:rPr>
              <a:t> Disagreement between William and Anselm over an issue in Wales. Anselm fled to Rome, which showed that he accepted the authority of the Pope rather than the King. </a:t>
            </a:r>
            <a:r>
              <a:rPr lang="en-US" sz="800" dirty="0">
                <a:latin typeface="Calibri"/>
                <a:cs typeface="Segoe UI"/>
              </a:rPr>
              <a:t>​</a:t>
            </a:r>
            <a:endParaRPr lang="en-US" sz="800" dirty="0"/>
          </a:p>
          <a:p>
            <a:r>
              <a:rPr lang="en-GB" sz="800" dirty="0">
                <a:latin typeface="Calibri"/>
                <a:cs typeface="Segoe UI"/>
              </a:rPr>
              <a:t>​</a:t>
            </a:r>
            <a:endParaRPr lang="en-GB" sz="800" dirty="0"/>
          </a:p>
          <a:p>
            <a:r>
              <a:rPr lang="en-GB" sz="800" b="1" dirty="0">
                <a:latin typeface="Calibri"/>
                <a:cs typeface="Segoe UI"/>
              </a:rPr>
              <a:t>1078:</a:t>
            </a:r>
            <a:r>
              <a:rPr lang="en-GB" sz="800" dirty="0">
                <a:latin typeface="Calibri"/>
                <a:cs typeface="Segoe UI"/>
              </a:rPr>
              <a:t> Pope Gregory banned kings from appointing bishops and abbots, in order to keep their independence. Disagreements between monarchs and Church! </a:t>
            </a:r>
            <a:r>
              <a:rPr lang="en-US" sz="800" dirty="0">
                <a:latin typeface="Calibri"/>
                <a:cs typeface="Segoe UI"/>
              </a:rPr>
              <a:t>​</a:t>
            </a:r>
            <a:endParaRPr lang="en-US" sz="800" dirty="0"/>
          </a:p>
          <a:p>
            <a:r>
              <a:rPr lang="en-GB" sz="800" dirty="0">
                <a:latin typeface="Calibri"/>
                <a:cs typeface="Segoe UI"/>
              </a:rPr>
              <a:t>This was known as the </a:t>
            </a:r>
            <a:r>
              <a:rPr lang="en-GB" sz="800" b="1" dirty="0">
                <a:latin typeface="Calibri"/>
                <a:cs typeface="Segoe UI"/>
              </a:rPr>
              <a:t>Investiture Controversy</a:t>
            </a:r>
            <a:r>
              <a:rPr lang="en-GB" sz="800" dirty="0">
                <a:latin typeface="Calibri"/>
                <a:cs typeface="Segoe UI"/>
              </a:rPr>
              <a:t> lasted 1075-1122.</a:t>
            </a:r>
            <a:endParaRPr lang="en-GB" sz="800" dirty="0">
              <a:latin typeface="Calibri"/>
              <a:cs typeface="Calibri"/>
            </a:endParaRPr>
          </a:p>
        </p:txBody>
      </p:sp>
      <p:pic>
        <p:nvPicPr>
          <p:cNvPr id="18" name="Picture 18">
            <a:extLst>
              <a:ext uri="{FF2B5EF4-FFF2-40B4-BE49-F238E27FC236}">
                <a16:creationId xmlns="" xmlns:a16="http://schemas.microsoft.com/office/drawing/2014/main" id="{2B76111A-5806-4F95-9CF7-7CB5ED17E928}"/>
              </a:ext>
            </a:extLst>
          </p:cNvPr>
          <p:cNvPicPr>
            <a:picLocks noChangeAspect="1"/>
          </p:cNvPicPr>
          <p:nvPr/>
        </p:nvPicPr>
        <p:blipFill rotWithShape="1">
          <a:blip r:embed="rId6"/>
          <a:srcRect r="-321" b="4878"/>
          <a:stretch/>
        </p:blipFill>
        <p:spPr>
          <a:xfrm>
            <a:off x="4385291" y="5323131"/>
            <a:ext cx="2209374" cy="1378206"/>
          </a:xfrm>
          <a:prstGeom prst="rect">
            <a:avLst/>
          </a:prstGeom>
        </p:spPr>
      </p:pic>
      <p:sp>
        <p:nvSpPr>
          <p:cNvPr id="21" name="TextBox 20">
            <a:extLst>
              <a:ext uri="{FF2B5EF4-FFF2-40B4-BE49-F238E27FC236}">
                <a16:creationId xmlns="" xmlns:a16="http://schemas.microsoft.com/office/drawing/2014/main" id="{C9B9E81F-8E9A-4DC9-BAE3-494D09F35836}"/>
              </a:ext>
            </a:extLst>
          </p:cNvPr>
          <p:cNvSpPr txBox="1"/>
          <p:nvPr/>
        </p:nvSpPr>
        <p:spPr>
          <a:xfrm>
            <a:off x="6129724" y="5599164"/>
            <a:ext cx="1269014"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err="1">
                <a:latin typeface="calibri"/>
                <a:cs typeface="calibri"/>
              </a:rPr>
              <a:t>Normanisation</a:t>
            </a:r>
            <a:r>
              <a:rPr lang="en-GB" sz="700" dirty="0">
                <a:latin typeface="calibri"/>
                <a:cs typeface="calibri"/>
              </a:rPr>
              <a:t> strengthened William’s power in 3 ways</a:t>
            </a:r>
            <a:r>
              <a:rPr lang="en-US" sz="700" dirty="0">
                <a:latin typeface="calibri"/>
                <a:cs typeface="calibri"/>
              </a:rPr>
              <a:t>​</a:t>
            </a:r>
          </a:p>
        </p:txBody>
      </p:sp>
    </p:spTree>
    <p:extLst>
      <p:ext uri="{BB962C8B-B14F-4D97-AF65-F5344CB8AC3E}">
        <p14:creationId xmlns:p14="http://schemas.microsoft.com/office/powerpoint/2010/main" val="77704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DD51EA2-FF51-439A-94B7-553B1822E96A}"/>
              </a:ext>
            </a:extLst>
          </p:cNvPr>
          <p:cNvSpPr txBox="1"/>
          <p:nvPr/>
        </p:nvSpPr>
        <p:spPr>
          <a:xfrm>
            <a:off x="46147" y="63556"/>
            <a:ext cx="2638011" cy="6663363"/>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u="sng" dirty="0">
                <a:latin typeface="Calibri"/>
              </a:rPr>
              <a:t>Relations with Papacy and the Investiture Controversy</a:t>
            </a:r>
            <a:r>
              <a:rPr lang="en-US" sz="700" b="1" dirty="0">
                <a:latin typeface="Calibri"/>
              </a:rPr>
              <a:t> </a:t>
            </a:r>
          </a:p>
          <a:p>
            <a:r>
              <a:rPr lang="en-GB" sz="700" b="1" dirty="0">
                <a:latin typeface="Calibri"/>
                <a:cs typeface="Calibri"/>
              </a:rPr>
              <a:t>William I</a:t>
            </a:r>
            <a:endParaRPr lang="en-US" sz="700" dirty="0">
              <a:latin typeface="Calibri"/>
              <a:cs typeface="Calibri"/>
            </a:endParaRPr>
          </a:p>
          <a:p>
            <a:r>
              <a:rPr lang="en-GB" sz="700" dirty="0">
                <a:latin typeface="Calibri"/>
                <a:cs typeface="Calibri"/>
              </a:rPr>
              <a:t>William had a good relationship with the Pope. </a:t>
            </a:r>
            <a:endParaRPr lang="en-US" sz="700" dirty="0">
              <a:latin typeface="Calibri"/>
              <a:cs typeface="Calibri"/>
            </a:endParaRPr>
          </a:p>
          <a:p>
            <a:pPr marL="285750" indent="-285750">
              <a:buFontTx/>
              <a:buChar char="•"/>
            </a:pPr>
            <a:r>
              <a:rPr lang="en-GB" sz="700" dirty="0">
                <a:latin typeface="Calibri"/>
                <a:cs typeface="Calibri"/>
              </a:rPr>
              <a:t>The Pope had blessed the invasion of England and given him the papal banner. </a:t>
            </a:r>
            <a:endParaRPr lang="en-US" sz="700" dirty="0">
              <a:latin typeface="Calibri"/>
              <a:cs typeface="Calibri"/>
            </a:endParaRPr>
          </a:p>
          <a:p>
            <a:pPr marL="285750" indent="-285750">
              <a:buFontTx/>
              <a:buChar char="•"/>
            </a:pPr>
            <a:r>
              <a:rPr lang="en-GB" sz="700" dirty="0">
                <a:latin typeface="Calibri"/>
                <a:cs typeface="Calibri"/>
              </a:rPr>
              <a:t>William had a strong religious belief </a:t>
            </a:r>
            <a:endParaRPr lang="en-US" sz="700" dirty="0">
              <a:latin typeface="Calibri"/>
              <a:cs typeface="Calibri"/>
            </a:endParaRPr>
          </a:p>
          <a:p>
            <a:pPr marL="285750" indent="-285750">
              <a:buFontTx/>
              <a:buChar char="•"/>
            </a:pPr>
            <a:r>
              <a:rPr lang="en-GB" sz="700" dirty="0">
                <a:latin typeface="Calibri"/>
                <a:cs typeface="Calibri"/>
              </a:rPr>
              <a:t>William and Lanfranc’s Reforms helped stem the corruption in the church</a:t>
            </a:r>
            <a:endParaRPr lang="en-US" dirty="0"/>
          </a:p>
          <a:p>
            <a:pPr algn="ctr"/>
            <a:endParaRPr lang="en-US" sz="700" b="1" dirty="0">
              <a:latin typeface="Calibri"/>
              <a:cs typeface="Calibri"/>
            </a:endParaRPr>
          </a:p>
          <a:p>
            <a:r>
              <a:rPr lang="en-GB" sz="700" b="1" dirty="0">
                <a:latin typeface="Calibri"/>
                <a:cs typeface="Calibri"/>
              </a:rPr>
              <a:t>William Rufus</a:t>
            </a:r>
            <a:endParaRPr lang="en-US" sz="700" dirty="0">
              <a:latin typeface="Calibri"/>
              <a:cs typeface="Calibri"/>
            </a:endParaRPr>
          </a:p>
          <a:p>
            <a:r>
              <a:rPr lang="en-GB" sz="700" dirty="0">
                <a:latin typeface="Calibri"/>
                <a:cs typeface="Calibri"/>
              </a:rPr>
              <a:t>William Rufus’ relationship with the Pope was more problematic</a:t>
            </a:r>
            <a:endParaRPr lang="en-US" sz="700" dirty="0">
              <a:latin typeface="Calibri"/>
              <a:cs typeface="Calibri"/>
            </a:endParaRPr>
          </a:p>
          <a:p>
            <a:pPr marL="285750" indent="-285750">
              <a:buFontTx/>
              <a:buChar char="•"/>
            </a:pPr>
            <a:r>
              <a:rPr lang="en-GB" sz="700" dirty="0">
                <a:latin typeface="Calibri"/>
                <a:cs typeface="Calibri"/>
              </a:rPr>
              <a:t>William Rufus did not share his father’s religious beliefs. He was seen as immoral, hadn’t married or had children and was probably homosexual, which the church did not like at that time.</a:t>
            </a:r>
            <a:endParaRPr lang="en-US" sz="700" dirty="0">
              <a:latin typeface="Calibri"/>
              <a:cs typeface="Calibri"/>
            </a:endParaRPr>
          </a:p>
          <a:p>
            <a:pPr marL="285750" indent="-285750">
              <a:buFontTx/>
              <a:buChar char="•"/>
            </a:pPr>
            <a:r>
              <a:rPr lang="en-GB" sz="700" dirty="0">
                <a:latin typeface="Calibri"/>
                <a:cs typeface="Calibri"/>
              </a:rPr>
              <a:t>When Lanfranc died he didn’t replace him so that he could keep the archbishop’s land for himself</a:t>
            </a:r>
            <a:endParaRPr lang="en-US" sz="700" dirty="0">
              <a:latin typeface="Calibri"/>
              <a:cs typeface="Calibri"/>
            </a:endParaRPr>
          </a:p>
          <a:p>
            <a:pPr marL="285750" indent="-285750">
              <a:buFontTx/>
              <a:buChar char="•"/>
            </a:pPr>
            <a:r>
              <a:rPr lang="en-GB" sz="700" dirty="0">
                <a:latin typeface="Calibri"/>
                <a:cs typeface="Calibri"/>
              </a:rPr>
              <a:t>After an illness thinking God is punishing him he tried to appoint ANSELM as a new Archbishop who refused the post</a:t>
            </a:r>
            <a:endParaRPr lang="en-US" sz="700" dirty="0">
              <a:latin typeface="Calibri"/>
              <a:cs typeface="Calibri"/>
            </a:endParaRPr>
          </a:p>
          <a:p>
            <a:pPr marL="285750" indent="-285750">
              <a:buFontTx/>
              <a:buChar char="•"/>
            </a:pPr>
            <a:r>
              <a:rPr lang="en-GB" sz="700" dirty="0">
                <a:latin typeface="Calibri"/>
                <a:cs typeface="Calibri"/>
              </a:rPr>
              <a:t>Anselm accepted the position as long as William Rufus accepted the authority of the Pope (which he agreed to) and gave the land back (which he refused).</a:t>
            </a:r>
            <a:endParaRPr lang="en-US" sz="700" dirty="0">
              <a:latin typeface="Calibri"/>
              <a:cs typeface="Calibri"/>
            </a:endParaRPr>
          </a:p>
          <a:p>
            <a:pPr marL="285750" indent="-285750">
              <a:buFontTx/>
              <a:buChar char="•"/>
            </a:pPr>
            <a:r>
              <a:rPr lang="en-GB" sz="700" dirty="0">
                <a:latin typeface="Calibri"/>
                <a:cs typeface="Calibri"/>
              </a:rPr>
              <a:t>Anselm accepted the position but soon they argued as William Rufus stopped Anselm from travelling to Rome to get PALLIUM- (the Pope’s approval for his appointment as Archbishop). William wanted to limit the Pope’s influence. A Council was called to debate the matter (The Council of Rockingham) in 1095.</a:t>
            </a:r>
            <a:endParaRPr lang="en-US" sz="700" dirty="0">
              <a:latin typeface="Calibri"/>
              <a:cs typeface="Calibri"/>
            </a:endParaRPr>
          </a:p>
          <a:p>
            <a:pPr marL="285750" indent="-285750">
              <a:buFontTx/>
              <a:buChar char="•"/>
            </a:pPr>
            <a:r>
              <a:rPr lang="en-GB" sz="700" dirty="0">
                <a:latin typeface="Calibri"/>
                <a:cs typeface="Calibri"/>
              </a:rPr>
              <a:t>At the Council of Rockingham a truce was declared and William Rufus sent a messenger to ask for Anselm’s PALLIUM from the Pope. The King had been forced to accept the authority of the Pope but the Pope agreed to stay out of English affairs.</a:t>
            </a:r>
            <a:endParaRPr lang="en-US" sz="700" dirty="0">
              <a:latin typeface="Calibri"/>
              <a:cs typeface="Calibri"/>
            </a:endParaRPr>
          </a:p>
          <a:p>
            <a:pPr marL="285750" indent="-285750">
              <a:buFontTx/>
              <a:buChar char="•"/>
            </a:pPr>
            <a:r>
              <a:rPr lang="en-GB" sz="700" dirty="0">
                <a:latin typeface="Calibri"/>
                <a:cs typeface="Calibri"/>
              </a:rPr>
              <a:t>William Rufus blocked Anselm’s attempts to carry out church reforms. Anselm was reluctant to pay Rufus extra taxes or provide him with the Knights the King required.</a:t>
            </a:r>
            <a:endParaRPr lang="en-US" sz="700" dirty="0">
              <a:latin typeface="Calibri"/>
              <a:cs typeface="Calibri"/>
            </a:endParaRPr>
          </a:p>
          <a:p>
            <a:pPr marL="285750" indent="-285750">
              <a:buFontTx/>
              <a:buChar char="•"/>
            </a:pPr>
            <a:r>
              <a:rPr lang="en-GB" sz="700" dirty="0">
                <a:latin typeface="Calibri"/>
                <a:cs typeface="Calibri"/>
              </a:rPr>
              <a:t>In 1097 relations between the King and Anselm reached an all-time low and Anselm was exiled and fled to Rome. William Rufus was able to profit from the empty position in the church once again. </a:t>
            </a:r>
            <a:endParaRPr lang="en-US" sz="700" dirty="0">
              <a:latin typeface="Calibri"/>
              <a:cs typeface="Calibri"/>
            </a:endParaRPr>
          </a:p>
          <a:p>
            <a:pPr marL="285750" indent="-285750">
              <a:buFontTx/>
              <a:buChar char="•"/>
            </a:pPr>
            <a:r>
              <a:rPr lang="en-GB" sz="700" dirty="0">
                <a:latin typeface="Calibri"/>
                <a:cs typeface="Calibri"/>
              </a:rPr>
              <a:t>William Rufus reintroduced the practice of SIMONY (selling positions in the church). William made one of his key allies </a:t>
            </a:r>
            <a:r>
              <a:rPr lang="en-GB" sz="700" dirty="0" err="1">
                <a:latin typeface="Calibri"/>
                <a:cs typeface="Calibri"/>
              </a:rPr>
              <a:t>Ranulf</a:t>
            </a:r>
            <a:r>
              <a:rPr lang="en-GB" sz="700" dirty="0">
                <a:latin typeface="Calibri"/>
                <a:cs typeface="Calibri"/>
              </a:rPr>
              <a:t> </a:t>
            </a:r>
            <a:r>
              <a:rPr lang="en-GB" sz="700" dirty="0" err="1">
                <a:latin typeface="Calibri"/>
                <a:cs typeface="Calibri"/>
              </a:rPr>
              <a:t>Flambard</a:t>
            </a:r>
            <a:r>
              <a:rPr lang="en-GB" sz="700" dirty="0">
                <a:latin typeface="Calibri"/>
                <a:cs typeface="Calibri"/>
              </a:rPr>
              <a:t> Bishop of Durham in return for £1000. </a:t>
            </a:r>
            <a:r>
              <a:rPr lang="en-GB" sz="700" dirty="0" err="1">
                <a:latin typeface="Calibri"/>
                <a:cs typeface="Calibri"/>
              </a:rPr>
              <a:t>Flambard</a:t>
            </a:r>
            <a:r>
              <a:rPr lang="en-GB" sz="700" dirty="0">
                <a:latin typeface="Calibri"/>
                <a:cs typeface="Calibri"/>
              </a:rPr>
              <a:t> was unpopular with the church but good at raising taxes.</a:t>
            </a:r>
            <a:endParaRPr lang="en-US" sz="700" dirty="0">
              <a:latin typeface="Calibri"/>
              <a:cs typeface="Calibri"/>
            </a:endParaRPr>
          </a:p>
          <a:p>
            <a:pPr algn="ctr"/>
            <a:endParaRPr lang="en-US" sz="700" b="1" dirty="0">
              <a:latin typeface="Calibri"/>
              <a:cs typeface="Calibri"/>
            </a:endParaRPr>
          </a:p>
          <a:p>
            <a:r>
              <a:rPr lang="en-GB" sz="700" b="1" dirty="0">
                <a:latin typeface="Calibri"/>
                <a:cs typeface="Calibri"/>
              </a:rPr>
              <a:t>Henry I &amp; The Investiture Controversy </a:t>
            </a:r>
            <a:endParaRPr lang="en-US" sz="700" dirty="0">
              <a:latin typeface="Calibri"/>
              <a:cs typeface="Calibri"/>
            </a:endParaRPr>
          </a:p>
          <a:p>
            <a:pPr marL="171450" indent="-171450">
              <a:buFont typeface="Arial"/>
              <a:buChar char="•"/>
            </a:pPr>
            <a:r>
              <a:rPr lang="en-GB" sz="700" dirty="0">
                <a:latin typeface="Calibri"/>
                <a:cs typeface="Calibri"/>
              </a:rPr>
              <a:t>When Henry became King in 1100 Anselm (who had returned from exile) refused to pay homage (the oath of fealty) or be </a:t>
            </a:r>
            <a:r>
              <a:rPr lang="en-GB" sz="700" b="1" dirty="0">
                <a:latin typeface="Calibri"/>
                <a:cs typeface="Calibri"/>
              </a:rPr>
              <a:t>invested</a:t>
            </a:r>
            <a:r>
              <a:rPr lang="en-GB" sz="700" dirty="0">
                <a:latin typeface="Calibri"/>
                <a:cs typeface="Calibri"/>
              </a:rPr>
              <a:t> by the King. The church was against this as it seemed to show that the King was in charge of spiritual matters not the Pope.</a:t>
            </a:r>
            <a:endParaRPr lang="en-US" sz="700" dirty="0">
              <a:latin typeface="Calibri"/>
              <a:cs typeface="Calibri"/>
            </a:endParaRPr>
          </a:p>
          <a:p>
            <a:pPr marL="171450" indent="-171450">
              <a:buFont typeface="Arial"/>
              <a:buChar char="•"/>
            </a:pPr>
            <a:r>
              <a:rPr lang="en-GB" sz="700" dirty="0">
                <a:latin typeface="Calibri"/>
                <a:cs typeface="Calibri"/>
              </a:rPr>
              <a:t>Anselm was sent in exile once again and Henry was threatened with </a:t>
            </a:r>
            <a:r>
              <a:rPr lang="en-GB" sz="700" b="1" dirty="0">
                <a:latin typeface="Calibri"/>
                <a:cs typeface="Calibri"/>
              </a:rPr>
              <a:t>excommunication</a:t>
            </a:r>
            <a:r>
              <a:rPr lang="en-GB" sz="700" dirty="0">
                <a:latin typeface="Calibri"/>
                <a:cs typeface="Calibri"/>
              </a:rPr>
              <a:t>. </a:t>
            </a:r>
            <a:endParaRPr lang="en-US" sz="700" dirty="0">
              <a:latin typeface="Calibri"/>
              <a:cs typeface="Calibri"/>
            </a:endParaRPr>
          </a:p>
          <a:p>
            <a:pPr marL="171450" indent="-171450">
              <a:buFont typeface="Arial"/>
              <a:buChar char="•"/>
            </a:pPr>
            <a:r>
              <a:rPr lang="en-GB" sz="700" dirty="0">
                <a:latin typeface="Calibri"/>
                <a:cs typeface="Calibri"/>
              </a:rPr>
              <a:t>In 1107 Henry and the pope reached an agreement called the CONCORDANT OF LONDON. Henry agreed to give up his right to invest new bishops but they would still pay homage to him. </a:t>
            </a:r>
            <a:endParaRPr lang="en-US" sz="700" dirty="0">
              <a:latin typeface="Calibri"/>
              <a:cs typeface="Calibri"/>
            </a:endParaRPr>
          </a:p>
          <a:p>
            <a:pPr marL="171450" indent="-171450">
              <a:buFont typeface="Arial"/>
              <a:buChar char="•"/>
            </a:pPr>
            <a:r>
              <a:rPr lang="en-GB" sz="700" dirty="0">
                <a:latin typeface="Calibri"/>
                <a:cs typeface="Calibri"/>
              </a:rPr>
              <a:t>Anselm returned and SIMONY was outlawed once again, marriage for the clergy was banned once and for all and church positions were filled immediately unlike in William Rufus’ time.</a:t>
            </a:r>
            <a:endParaRPr lang="en-US" sz="700" dirty="0">
              <a:latin typeface="Calibri"/>
              <a:cs typeface="Calibri"/>
            </a:endParaRPr>
          </a:p>
        </p:txBody>
      </p:sp>
      <p:sp>
        <p:nvSpPr>
          <p:cNvPr id="6" name="TextBox 5">
            <a:extLst>
              <a:ext uri="{FF2B5EF4-FFF2-40B4-BE49-F238E27FC236}">
                <a16:creationId xmlns="" xmlns:a16="http://schemas.microsoft.com/office/drawing/2014/main" id="{60D202C1-DDDD-4C4C-926F-8C14E688A43D}"/>
              </a:ext>
            </a:extLst>
          </p:cNvPr>
          <p:cNvSpPr txBox="1"/>
          <p:nvPr/>
        </p:nvSpPr>
        <p:spPr>
          <a:xfrm>
            <a:off x="2722612" y="63557"/>
            <a:ext cx="2984108" cy="3431709"/>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00" b="1" u="sng" dirty="0">
                <a:latin typeface="Calibri"/>
                <a:cs typeface="Segoe UI"/>
              </a:rPr>
              <a:t>Norman churches and abbeys</a:t>
            </a:r>
            <a:r>
              <a:rPr lang="en-GB" sz="700" dirty="0">
                <a:latin typeface="Calibri"/>
                <a:cs typeface="Segoe UI"/>
              </a:rPr>
              <a:t>​</a:t>
            </a:r>
            <a:endParaRPr lang="en-GB" sz="700" dirty="0"/>
          </a:p>
          <a:p>
            <a:pPr marL="171450" indent="-171450">
              <a:buFont typeface="Arial"/>
              <a:buChar char="•"/>
            </a:pPr>
            <a:r>
              <a:rPr lang="en-GB" sz="700" b="1" dirty="0">
                <a:latin typeface="Calibri"/>
                <a:cs typeface="Segoe UI"/>
              </a:rPr>
              <a:t>Monastery:</a:t>
            </a:r>
            <a:r>
              <a:rPr lang="en-GB" sz="700" dirty="0">
                <a:latin typeface="Calibri"/>
                <a:cs typeface="Segoe UI"/>
              </a:rPr>
              <a:t> Religious house where Monks live and work. Known as abbeys in the 11th century. Monks and Nuns dedicated their life to God. Took vows of poverty (gave up possessions), chastity (not get married and remain celibate), obedience (obey their abbot or prior and obey all rules of monastery). </a:t>
            </a:r>
            <a:r>
              <a:rPr lang="en-US" sz="700" dirty="0">
                <a:latin typeface="Calibri"/>
                <a:cs typeface="Segoe UI"/>
              </a:rPr>
              <a:t>​</a:t>
            </a:r>
            <a:endParaRPr lang="en-US" sz="700" dirty="0"/>
          </a:p>
          <a:p>
            <a:pPr marL="171450" indent="-171450">
              <a:buFont typeface="Arial"/>
              <a:buChar char="•"/>
            </a:pPr>
            <a:r>
              <a:rPr lang="en-GB" sz="700" b="1" dirty="0">
                <a:latin typeface="Calibri"/>
                <a:cs typeface="Segoe UI"/>
              </a:rPr>
              <a:t>Norman revival:</a:t>
            </a:r>
            <a:r>
              <a:rPr lang="en-GB" sz="700" dirty="0">
                <a:latin typeface="Calibri"/>
                <a:cs typeface="Segoe UI"/>
              </a:rPr>
              <a:t> Pre-Normans- Vikings reduced the power of the church- 1066-1135: number of monks/nuns rose from 1000 to 4000-5000. Religious houses increased from 60 to over 250. In 1066 4 cathedrals had monasteries, by 1135 10 of England’s 19 had a monastery. William paid for the building of Battle Abbey to commemorate his victory at Hastings. </a:t>
            </a:r>
            <a:r>
              <a:rPr lang="en-US" sz="700" dirty="0">
                <a:latin typeface="Calibri"/>
                <a:cs typeface="Segoe UI"/>
              </a:rPr>
              <a:t>​</a:t>
            </a:r>
            <a:endParaRPr lang="en-US" sz="700" dirty="0"/>
          </a:p>
          <a:p>
            <a:pPr marL="171450" indent="-171450">
              <a:buFont typeface="Arial"/>
              <a:buChar char="•"/>
            </a:pPr>
            <a:r>
              <a:rPr lang="en-GB" sz="700" b="1" dirty="0">
                <a:latin typeface="Calibri"/>
                <a:cs typeface="Segoe UI"/>
              </a:rPr>
              <a:t>Cluniac</a:t>
            </a:r>
            <a:r>
              <a:rPr lang="en-GB" sz="700" b="1" u="sng" dirty="0">
                <a:latin typeface="Calibri"/>
                <a:cs typeface="Segoe UI"/>
              </a:rPr>
              <a:t> </a:t>
            </a:r>
            <a:r>
              <a:rPr lang="en-GB" sz="700" b="1" dirty="0">
                <a:latin typeface="Calibri"/>
                <a:cs typeface="Segoe UI"/>
              </a:rPr>
              <a:t>Monasteries:</a:t>
            </a:r>
            <a:r>
              <a:rPr lang="en-GB" sz="700" dirty="0">
                <a:latin typeface="Calibri"/>
                <a:cs typeface="Segoe UI"/>
              </a:rPr>
              <a:t> Cluny Abbey established 910 by William of Aquitaine, French monastery but was given its own identity. Permanent freedom from military services and other feudal duties. The Cluny only answered to the Pope. New tradition: all monasteries answered to the Abbot of Cluny. Annual meeting to deal with any issues. </a:t>
            </a:r>
            <a:r>
              <a:rPr lang="en-US" sz="700" dirty="0">
                <a:latin typeface="Calibri"/>
                <a:cs typeface="Segoe UI"/>
              </a:rPr>
              <a:t>​</a:t>
            </a:r>
            <a:endParaRPr lang="en-US" sz="700" dirty="0"/>
          </a:p>
          <a:p>
            <a:pPr marL="171450" indent="-171450">
              <a:buFont typeface="Arial"/>
              <a:buChar char="•"/>
            </a:pPr>
            <a:r>
              <a:rPr lang="en-GB" sz="700" b="1" dirty="0">
                <a:latin typeface="Calibri"/>
                <a:cs typeface="Segoe UI"/>
              </a:rPr>
              <a:t>English Cluniac:</a:t>
            </a:r>
            <a:r>
              <a:rPr lang="en-GB" sz="700" dirty="0">
                <a:latin typeface="Calibri"/>
                <a:cs typeface="Segoe UI"/>
              </a:rPr>
              <a:t> 1077 by William de </a:t>
            </a:r>
            <a:r>
              <a:rPr lang="en-GB" sz="700" err="1">
                <a:latin typeface="Calibri"/>
                <a:cs typeface="Segoe UI"/>
              </a:rPr>
              <a:t>Warenne</a:t>
            </a:r>
            <a:r>
              <a:rPr lang="en-GB" sz="700" dirty="0">
                <a:latin typeface="Calibri"/>
                <a:cs typeface="Segoe UI"/>
              </a:rPr>
              <a:t>. 1135 there were 24 Cluniac monasteries in England. These were the spiritual arm of the military conquest. New religious houses were often built next to castles, to demonstrate that the Norman domination of England had the blessing of God. </a:t>
            </a:r>
            <a:r>
              <a:rPr lang="en-US" sz="700" dirty="0">
                <a:latin typeface="Calibri"/>
                <a:cs typeface="Segoe UI"/>
              </a:rPr>
              <a:t>​</a:t>
            </a:r>
            <a:endParaRPr lang="en-US" sz="700" dirty="0"/>
          </a:p>
          <a:p>
            <a:pPr marL="171450" indent="-171450">
              <a:buFont typeface="Arial"/>
              <a:buChar char="•"/>
            </a:pPr>
            <a:r>
              <a:rPr lang="en-GB" sz="700" b="1" dirty="0">
                <a:latin typeface="Calibri"/>
                <a:cs typeface="Segoe UI"/>
              </a:rPr>
              <a:t>Leadership:</a:t>
            </a:r>
            <a:r>
              <a:rPr lang="en-GB" sz="700" dirty="0">
                <a:latin typeface="Calibri"/>
                <a:cs typeface="Segoe UI"/>
              </a:rPr>
              <a:t> Gradually changed from Anglo-Saxon to Normans. 1075 – Lanfranc held a council in London</a:t>
            </a:r>
            <a:r>
              <a:rPr lang="en-GB" sz="700" b="1" dirty="0">
                <a:latin typeface="Calibri"/>
                <a:cs typeface="Segoe UI"/>
              </a:rPr>
              <a:t>,</a:t>
            </a:r>
            <a:r>
              <a:rPr lang="en-GB" sz="700" dirty="0">
                <a:latin typeface="Calibri"/>
                <a:cs typeface="Segoe UI"/>
              </a:rPr>
              <a:t> 13/21 abbots were Anglo-Saxon, by 1086 3/21 were. </a:t>
            </a:r>
            <a:r>
              <a:rPr lang="en-US" sz="700" dirty="0">
                <a:latin typeface="Calibri"/>
                <a:cs typeface="Segoe UI"/>
              </a:rPr>
              <a:t>​</a:t>
            </a:r>
            <a:endParaRPr lang="en-GB" sz="700" dirty="0">
              <a:latin typeface="Calibri"/>
              <a:cs typeface="Calibri"/>
            </a:endParaRPr>
          </a:p>
          <a:p>
            <a:pPr marL="171450" indent="-171450">
              <a:buFont typeface="Arial"/>
              <a:buChar char="•"/>
            </a:pPr>
            <a:r>
              <a:rPr lang="en-GB" sz="700" b="1" dirty="0">
                <a:latin typeface="Calibri"/>
                <a:cs typeface="Segoe UI"/>
              </a:rPr>
              <a:t>Reforms:</a:t>
            </a:r>
            <a:r>
              <a:rPr lang="en-GB" sz="700" dirty="0">
                <a:latin typeface="Calibri"/>
                <a:cs typeface="Segoe UI"/>
              </a:rPr>
              <a:t> 1077 – new set of constitutions at Christ Church, Canterbury. Reformed: Liturgy (words at the service) , set up church hierarchy and set out rules for life in the monastery. These were followed at monasteries such as Durham and Rochester. Lan Franc (Archbishop) tried to make abbeys like the rest of Europe.</a:t>
            </a:r>
            <a:endParaRPr lang="en-GB" sz="700" dirty="0">
              <a:latin typeface="Calibri"/>
              <a:cs typeface="Calibri"/>
            </a:endParaRPr>
          </a:p>
        </p:txBody>
      </p:sp>
      <p:sp>
        <p:nvSpPr>
          <p:cNvPr id="7" name="TextBox 1">
            <a:extLst>
              <a:ext uri="{FF2B5EF4-FFF2-40B4-BE49-F238E27FC236}">
                <a16:creationId xmlns="" xmlns:a16="http://schemas.microsoft.com/office/drawing/2014/main" id="{3181B8A3-4363-4FC7-B875-263565363D97}"/>
              </a:ext>
            </a:extLst>
          </p:cNvPr>
          <p:cNvSpPr txBox="1"/>
          <p:nvPr/>
        </p:nvSpPr>
        <p:spPr>
          <a:xfrm>
            <a:off x="5768246" y="63557"/>
            <a:ext cx="2476501" cy="3431709"/>
          </a:xfrm>
          <a:prstGeom prst="rect">
            <a:avLst/>
          </a:prstGeom>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GB" sz="700" b="1" dirty="0">
                <a:latin typeface="Calibri"/>
                <a:cs typeface="Segoe UI"/>
              </a:rPr>
              <a:t>Monasticism</a:t>
            </a:r>
            <a:r>
              <a:rPr lang="en-GB" sz="700" b="1" dirty="0">
                <a:latin typeface="Calibri"/>
                <a:cs typeface="Calibri"/>
              </a:rPr>
              <a:t> and Reforms:</a:t>
            </a:r>
          </a:p>
          <a:p>
            <a:pPr marL="171450" indent="-171450">
              <a:buFont typeface="Arial"/>
              <a:buChar char="•"/>
            </a:pPr>
            <a:r>
              <a:rPr lang="en-GB" sz="700" dirty="0"/>
              <a:t>B</a:t>
            </a:r>
            <a:r>
              <a:rPr lang="en-GB" sz="700" dirty="0">
                <a:latin typeface="Calibri"/>
              </a:rPr>
              <a:t>etween 1066 and 1135 the number of monks and nuns increased from about 1000 to about 5000.</a:t>
            </a:r>
            <a:r>
              <a:rPr lang="en-US" sz="700" dirty="0">
                <a:latin typeface="Calibri"/>
              </a:rPr>
              <a:t>​</a:t>
            </a:r>
            <a:endParaRPr lang="en-US" sz="700" dirty="0"/>
          </a:p>
          <a:p>
            <a:pPr marL="171450" indent="-171450">
              <a:buFont typeface="Arial"/>
              <a:buChar char="•"/>
            </a:pPr>
            <a:r>
              <a:rPr lang="en-GB" sz="700" dirty="0">
                <a:latin typeface="Calibri"/>
              </a:rPr>
              <a:t>The number of monasteries grew from 60 before the Norman Conquest to about 250 by 1135</a:t>
            </a:r>
            <a:r>
              <a:rPr lang="en-US" sz="700" dirty="0">
                <a:latin typeface="Calibri"/>
              </a:rPr>
              <a:t>​</a:t>
            </a:r>
            <a:endParaRPr lang="en-US" sz="700" dirty="0"/>
          </a:p>
          <a:p>
            <a:pPr marL="171450" indent="-171450">
              <a:buFont typeface="Arial"/>
              <a:buChar char="•"/>
            </a:pPr>
            <a:r>
              <a:rPr lang="en-GB" sz="700" dirty="0">
                <a:latin typeface="Calibri"/>
              </a:rPr>
              <a:t>In 1066 there were 4 cathedrals that had monasteries attached to them. By 1135 10 of England's 19 cathedrals had monasteries attached to them</a:t>
            </a:r>
            <a:r>
              <a:rPr lang="en-US" sz="700" dirty="0">
                <a:latin typeface="Calibri"/>
              </a:rPr>
              <a:t>​</a:t>
            </a:r>
            <a:r>
              <a:rPr lang="en-US" sz="700" dirty="0"/>
              <a:t>.</a:t>
            </a:r>
          </a:p>
          <a:p>
            <a:pPr marL="171450" indent="-171450">
              <a:buFont typeface="Arial"/>
              <a:buChar char="•"/>
            </a:pPr>
            <a:r>
              <a:rPr lang="en-GB" sz="700" dirty="0">
                <a:latin typeface="Calibri"/>
              </a:rPr>
              <a:t>Before the Conquest, the Rule of Saint Benedict provided the model for all English monasteries, but after 1066 new orders entered England although most monasteries were still Benedictine.</a:t>
            </a:r>
            <a:r>
              <a:rPr lang="en-US" sz="700" dirty="0">
                <a:latin typeface="Calibri"/>
              </a:rPr>
              <a:t>​</a:t>
            </a:r>
            <a:endParaRPr lang="en-US" sz="700" dirty="0"/>
          </a:p>
          <a:p>
            <a:pPr marL="171450" indent="-171450">
              <a:buFont typeface="Arial"/>
              <a:buChar char="•"/>
            </a:pPr>
            <a:r>
              <a:rPr lang="en-GB" sz="700" dirty="0">
                <a:latin typeface="Calibri"/>
              </a:rPr>
              <a:t>The </a:t>
            </a:r>
            <a:r>
              <a:rPr lang="en-GB" sz="700" b="1" dirty="0">
                <a:latin typeface="Calibri"/>
              </a:rPr>
              <a:t>Cluniac</a:t>
            </a:r>
            <a:r>
              <a:rPr lang="en-GB" sz="700" dirty="0">
                <a:latin typeface="Calibri"/>
              </a:rPr>
              <a:t> order was introduced into England in 1077. It had twenty-four monasteries by 1135. They were often built next to castles. At Cluniac monasteries the rules of St Benedict was imposed more rigidly. </a:t>
            </a:r>
            <a:r>
              <a:rPr lang="en-US" sz="700" dirty="0">
                <a:latin typeface="Calibri"/>
              </a:rPr>
              <a:t>​</a:t>
            </a:r>
            <a:endParaRPr lang="en-US" sz="700"/>
          </a:p>
          <a:p>
            <a:pPr marL="171450" indent="-171450">
              <a:buFont typeface="Arial"/>
              <a:buChar char="•"/>
            </a:pPr>
            <a:r>
              <a:rPr lang="en-GB" sz="700" dirty="0">
                <a:latin typeface="Calibri"/>
              </a:rPr>
              <a:t>In 1077 Archbishop Lanfranc introduced a new set of CONSTITUTIONS at Christ Church in Canterbury. These were then to extend to other monasteries. He reformed the LITURGY (the church service) making it more like the church services in the rest of Europe. As part of his reforms Lanfranc made strict rules about the creation of saints and laid out a structure for domestic life in the monastery. Lanfranc basically wanted monasteries to stick to the Rule of St Benedict so it was only monasteries that had been breaking the rules that would see a great change.</a:t>
            </a:r>
            <a:r>
              <a:rPr lang="en-US" sz="700" dirty="0">
                <a:latin typeface="Calibri"/>
              </a:rPr>
              <a:t>​</a:t>
            </a:r>
            <a:endParaRPr lang="en-US" sz="700"/>
          </a:p>
          <a:p>
            <a:pPr marL="171450" indent="-171450">
              <a:buFont typeface="Arial"/>
              <a:buChar char="•"/>
            </a:pPr>
            <a:r>
              <a:rPr lang="en-GB" sz="700" dirty="0">
                <a:latin typeface="Calibri"/>
              </a:rPr>
              <a:t>In 1070 two Anglo Saxon abbots were removed from their posts and replaced by Norman ones.</a:t>
            </a:r>
            <a:r>
              <a:rPr lang="en-US" sz="700" dirty="0">
                <a:latin typeface="Calibri"/>
              </a:rPr>
              <a:t>​</a:t>
            </a:r>
            <a:endParaRPr lang="en-US" sz="700"/>
          </a:p>
          <a:p>
            <a:pPr marL="171450" indent="-171450">
              <a:buFont typeface="Arial"/>
              <a:buChar char="•"/>
            </a:pPr>
            <a:r>
              <a:rPr lang="en-GB" sz="700" dirty="0">
                <a:latin typeface="Calibri"/>
              </a:rPr>
              <a:t>By 1075 only 13 out of the 21 abbots were Anglo Saxon.</a:t>
            </a:r>
            <a:r>
              <a:rPr lang="en-US" sz="700" dirty="0">
                <a:latin typeface="Calibri"/>
              </a:rPr>
              <a:t>​</a:t>
            </a:r>
            <a:endParaRPr lang="en-US" sz="700"/>
          </a:p>
          <a:p>
            <a:pPr marL="171450" indent="-171450">
              <a:buFont typeface="Arial"/>
              <a:buChar char="•"/>
            </a:pPr>
            <a:r>
              <a:rPr lang="en-GB" sz="700" dirty="0">
                <a:latin typeface="Calibri"/>
              </a:rPr>
              <a:t>By 1086 only three Anglo Saxon abbots  remained.</a:t>
            </a:r>
            <a:r>
              <a:rPr lang="en-US" sz="700" dirty="0">
                <a:latin typeface="Calibri"/>
              </a:rPr>
              <a:t>​</a:t>
            </a:r>
            <a:endParaRPr lang="en-US" sz="700" dirty="0"/>
          </a:p>
        </p:txBody>
      </p:sp>
      <p:sp>
        <p:nvSpPr>
          <p:cNvPr id="8" name="TextBox 1">
            <a:extLst>
              <a:ext uri="{FF2B5EF4-FFF2-40B4-BE49-F238E27FC236}">
                <a16:creationId xmlns="" xmlns:a16="http://schemas.microsoft.com/office/drawing/2014/main" id="{DD9239C0-8979-4CB3-AD86-916AA77810A5}"/>
              </a:ext>
            </a:extLst>
          </p:cNvPr>
          <p:cNvSpPr txBox="1"/>
          <p:nvPr/>
        </p:nvSpPr>
        <p:spPr>
          <a:xfrm>
            <a:off x="8290890" y="63558"/>
            <a:ext cx="1553578" cy="3431709"/>
          </a:xfrm>
          <a:prstGeom prst="rect">
            <a:avLst/>
          </a:prstGeom>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GB" sz="700" b="1" dirty="0">
                <a:latin typeface="Calibri"/>
                <a:cs typeface="Calibri"/>
              </a:rPr>
              <a:t>Why were monasteries important?</a:t>
            </a:r>
            <a:r>
              <a:rPr lang="en-US" sz="700" dirty="0">
                <a:latin typeface="Calibri"/>
                <a:cs typeface="Calibri"/>
              </a:rPr>
              <a:t>​</a:t>
            </a:r>
            <a:endParaRPr lang="en-US" sz="700">
              <a:latin typeface="Calibri"/>
              <a:cs typeface="Calibri"/>
            </a:endParaRPr>
          </a:p>
          <a:p>
            <a:pPr marL="228600" indent="-228600">
              <a:buFontTx/>
              <a:buAutoNum type="arabicPeriod"/>
            </a:pPr>
            <a:r>
              <a:rPr lang="en-GB" sz="700" dirty="0">
                <a:latin typeface="Calibri"/>
                <a:cs typeface="Calibri"/>
              </a:rPr>
              <a:t>They educated the sons of the nobility - teaching Latin, music and verse, astronomy and maths. </a:t>
            </a:r>
            <a:r>
              <a:rPr lang="en-US" sz="700" dirty="0">
                <a:latin typeface="Calibri"/>
                <a:cs typeface="Calibri"/>
              </a:rPr>
              <a:t>​</a:t>
            </a:r>
            <a:endParaRPr lang="en-US" sz="700">
              <a:latin typeface="Calibri"/>
              <a:cs typeface="Calibri"/>
            </a:endParaRPr>
          </a:p>
          <a:p>
            <a:pPr marL="228600" indent="-228600">
              <a:buFontTx/>
              <a:buAutoNum type="arabicPeriod"/>
            </a:pPr>
            <a:r>
              <a:rPr lang="en-GB" sz="700" dirty="0">
                <a:latin typeface="Calibri"/>
                <a:cs typeface="Calibri"/>
              </a:rPr>
              <a:t>They recorded and wrote the history of the time (e.g. </a:t>
            </a:r>
            <a:r>
              <a:rPr lang="en-GB" sz="700" dirty="0" err="1">
                <a:latin typeface="Calibri"/>
                <a:cs typeface="Calibri"/>
              </a:rPr>
              <a:t>Orderic</a:t>
            </a:r>
            <a:r>
              <a:rPr lang="en-GB" sz="700" dirty="0">
                <a:latin typeface="Calibri"/>
                <a:cs typeface="Calibri"/>
              </a:rPr>
              <a:t> Vitalis)</a:t>
            </a:r>
            <a:r>
              <a:rPr lang="en-US" sz="700" dirty="0">
                <a:latin typeface="Calibri"/>
                <a:cs typeface="Calibri"/>
              </a:rPr>
              <a:t>​.</a:t>
            </a:r>
          </a:p>
          <a:p>
            <a:pPr marL="228600" indent="-228600">
              <a:buFontTx/>
              <a:buAutoNum type="arabicPeriod"/>
            </a:pPr>
            <a:r>
              <a:rPr lang="en-GB" sz="700" dirty="0">
                <a:latin typeface="Calibri"/>
                <a:cs typeface="Calibri"/>
              </a:rPr>
              <a:t>They had infirmaries (hospitals) where monks cared for the sick</a:t>
            </a:r>
            <a:r>
              <a:rPr lang="en-US" sz="700" dirty="0">
                <a:latin typeface="Calibri"/>
                <a:cs typeface="Calibri"/>
              </a:rPr>
              <a:t>​.</a:t>
            </a:r>
          </a:p>
          <a:p>
            <a:pPr marL="228600" indent="-228600">
              <a:buFontTx/>
              <a:buAutoNum type="arabicPeriod"/>
            </a:pPr>
            <a:r>
              <a:rPr lang="en-GB" sz="700" dirty="0">
                <a:latin typeface="Calibri"/>
                <a:cs typeface="Calibri"/>
              </a:rPr>
              <a:t>They looked after the poor and gave food to those who needed it (ALMONY)</a:t>
            </a:r>
            <a:r>
              <a:rPr lang="en-US" sz="700" dirty="0">
                <a:latin typeface="Calibri"/>
                <a:cs typeface="Calibri"/>
              </a:rPr>
              <a:t>​.</a:t>
            </a:r>
          </a:p>
          <a:p>
            <a:pPr marL="228600" indent="-228600">
              <a:buFontTx/>
              <a:buAutoNum type="arabicPeriod"/>
            </a:pPr>
            <a:r>
              <a:rPr lang="en-GB" sz="700" dirty="0">
                <a:latin typeface="Calibri"/>
                <a:cs typeface="Calibri"/>
              </a:rPr>
              <a:t>They provided accommodation for pilgrims</a:t>
            </a:r>
            <a:r>
              <a:rPr lang="en-US" sz="700" dirty="0">
                <a:latin typeface="Calibri"/>
                <a:cs typeface="Calibri"/>
              </a:rPr>
              <a:t>​.</a:t>
            </a:r>
          </a:p>
          <a:p>
            <a:pPr marL="228600" indent="-228600">
              <a:buFontTx/>
              <a:buAutoNum type="arabicPeriod"/>
            </a:pPr>
            <a:r>
              <a:rPr lang="en-GB" sz="700" dirty="0">
                <a:latin typeface="Calibri"/>
                <a:cs typeface="Calibri"/>
              </a:rPr>
              <a:t>They built up libraries of important manuscripts</a:t>
            </a:r>
            <a:r>
              <a:rPr lang="en-US" sz="700" dirty="0">
                <a:latin typeface="Calibri"/>
                <a:cs typeface="Calibri"/>
              </a:rPr>
              <a:t>​.</a:t>
            </a:r>
          </a:p>
          <a:p>
            <a:pPr marL="228600" indent="-228600">
              <a:buFontTx/>
              <a:buAutoNum type="arabicPeriod"/>
            </a:pPr>
            <a:r>
              <a:rPr lang="en-GB" sz="700" dirty="0">
                <a:latin typeface="Calibri"/>
                <a:cs typeface="Calibri"/>
              </a:rPr>
              <a:t>All books had to be handwritten. Monks copied books in a room called a scriptorium. It could take a scribe up to 18 months to write out a new Bible. </a:t>
            </a:r>
            <a:r>
              <a:rPr lang="en-US" sz="700" dirty="0">
                <a:latin typeface="Calibri"/>
                <a:cs typeface="Calibri"/>
              </a:rPr>
              <a:t>​</a:t>
            </a:r>
            <a:endParaRPr lang="en-US" sz="700">
              <a:latin typeface="Calibri"/>
              <a:cs typeface="Calibri"/>
            </a:endParaRPr>
          </a:p>
          <a:p>
            <a:pPr marL="228600" indent="-228600">
              <a:buFontTx/>
              <a:buAutoNum type="arabicPeriod"/>
            </a:pPr>
            <a:r>
              <a:rPr lang="en-GB" sz="700" dirty="0">
                <a:latin typeface="Calibri"/>
                <a:cs typeface="Calibri"/>
              </a:rPr>
              <a:t>Latin (language of the church) now became the language of the government too. English was no longer used in written works apart from the Anglo-Saxon chronicle which ended in 1154.</a:t>
            </a:r>
            <a:endParaRPr lang="en-US" sz="700" dirty="0">
              <a:latin typeface="Calibri"/>
              <a:cs typeface="Calibri"/>
            </a:endParaRPr>
          </a:p>
        </p:txBody>
      </p:sp>
      <p:sp>
        <p:nvSpPr>
          <p:cNvPr id="9" name="TextBox 8">
            <a:extLst>
              <a:ext uri="{FF2B5EF4-FFF2-40B4-BE49-F238E27FC236}">
                <a16:creationId xmlns="" xmlns:a16="http://schemas.microsoft.com/office/drawing/2014/main" id="{A61495E3-FFCC-4BC0-8C49-688A376B33DA}"/>
              </a:ext>
            </a:extLst>
          </p:cNvPr>
          <p:cNvSpPr txBox="1"/>
          <p:nvPr/>
        </p:nvSpPr>
        <p:spPr>
          <a:xfrm>
            <a:off x="2725991" y="3554065"/>
            <a:ext cx="4281405" cy="3216265"/>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1" dirty="0">
                <a:latin typeface="Calibri"/>
                <a:cs typeface="Calibri"/>
              </a:rPr>
              <a:t>Why did William build Cathedrals?</a:t>
            </a:r>
          </a:p>
          <a:p>
            <a:r>
              <a:rPr lang="en-GB" sz="700" dirty="0">
                <a:latin typeface="Calibri"/>
                <a:cs typeface="Calibri"/>
              </a:rPr>
              <a:t>William embarked on a cathedral building program and all the Anglo Saxon cathedrals were destroyed and replaced. Durham Cathedral is a good example of how William kept control, the reforms that Lanfranc made and the conflict within the church. Cathedrals were a symbolic reminder of:  that God favoured the Normans, Norman power and prestige and The Norman conquest</a:t>
            </a:r>
            <a:endParaRPr lang="en-US" sz="700" dirty="0">
              <a:latin typeface="Calibri"/>
              <a:cs typeface="Calibri"/>
            </a:endParaRPr>
          </a:p>
          <a:p>
            <a:endParaRPr lang="en-US" sz="700" b="1" dirty="0">
              <a:latin typeface="Calibri"/>
              <a:cs typeface="Calibri"/>
            </a:endParaRPr>
          </a:p>
          <a:p>
            <a:r>
              <a:rPr lang="en-US" sz="700" b="1" dirty="0">
                <a:latin typeface="Calibri"/>
                <a:cs typeface="Calibri"/>
              </a:rPr>
              <a:t>William needed to take control of England</a:t>
            </a:r>
          </a:p>
          <a:p>
            <a:pPr marL="285750" indent="-285750">
              <a:buFont typeface="Arial"/>
              <a:buChar char="•"/>
            </a:pPr>
            <a:r>
              <a:rPr lang="en-GB" sz="700" dirty="0">
                <a:latin typeface="Calibri"/>
                <a:cs typeface="Calibri"/>
              </a:rPr>
              <a:t>William built grand, stone, cathedrals in the Romanesque style as SYMBOLIC representations of his power.</a:t>
            </a:r>
            <a:endParaRPr lang="en-GB" sz="700">
              <a:latin typeface="Calibri"/>
              <a:cs typeface="Calibri"/>
            </a:endParaRPr>
          </a:p>
          <a:p>
            <a:pPr marL="285750" indent="-285750">
              <a:buFont typeface="Arial"/>
              <a:buChar char="•"/>
            </a:pPr>
            <a:r>
              <a:rPr lang="en-GB" sz="700" dirty="0">
                <a:latin typeface="Calibri"/>
                <a:cs typeface="Calibri"/>
              </a:rPr>
              <a:t>William built cathedrals near large populations as a STRATEGIC way of keeping power.</a:t>
            </a:r>
            <a:endParaRPr lang="en-US" sz="700">
              <a:latin typeface="Calibri"/>
              <a:cs typeface="Calibri"/>
            </a:endParaRPr>
          </a:p>
          <a:p>
            <a:pPr marL="285750" indent="-285750">
              <a:buFont typeface="Arial"/>
              <a:buChar char="•"/>
            </a:pPr>
            <a:r>
              <a:rPr lang="en-GB" sz="700" dirty="0">
                <a:latin typeface="Calibri"/>
                <a:cs typeface="Calibri"/>
              </a:rPr>
              <a:t>William and Lanfranc replaced Anglo Saxon bishops with Normans and reorganised the hierarchy of the church to ensure loyalty.</a:t>
            </a:r>
            <a:endParaRPr lang="en-US" sz="700">
              <a:latin typeface="Calibri"/>
              <a:cs typeface="Calibri"/>
            </a:endParaRPr>
          </a:p>
          <a:p>
            <a:pPr marL="285750" indent="-285750">
              <a:buFont typeface="Arial"/>
              <a:buChar char="•"/>
            </a:pPr>
            <a:r>
              <a:rPr lang="en-GB" sz="700" dirty="0">
                <a:latin typeface="Calibri"/>
                <a:cs typeface="Calibri"/>
              </a:rPr>
              <a:t>BUT…. The church still held onto much power and was very wealthy.</a:t>
            </a:r>
            <a:endParaRPr lang="en-US" sz="700">
              <a:latin typeface="Calibri"/>
              <a:cs typeface="Calibri"/>
            </a:endParaRPr>
          </a:p>
          <a:p>
            <a:endParaRPr lang="en-US" sz="700" b="1" dirty="0">
              <a:latin typeface="Calibri"/>
              <a:cs typeface="Calibri"/>
            </a:endParaRPr>
          </a:p>
          <a:p>
            <a:r>
              <a:rPr lang="en-GB" sz="700" b="1" dirty="0">
                <a:latin typeface="Calibri"/>
                <a:cs typeface="Calibri"/>
              </a:rPr>
              <a:t>William &amp; Lanfranc’s reforms</a:t>
            </a:r>
            <a:endParaRPr lang="en-US" sz="700" b="1" dirty="0">
              <a:latin typeface="Calibri"/>
              <a:cs typeface="Calibri"/>
            </a:endParaRPr>
          </a:p>
          <a:p>
            <a:pPr marL="171450" indent="-171450">
              <a:buFont typeface="Arial"/>
              <a:buChar char="•"/>
            </a:pPr>
            <a:r>
              <a:rPr lang="en-GB" sz="700" dirty="0">
                <a:latin typeface="Calibri"/>
                <a:cs typeface="Calibri"/>
              </a:rPr>
              <a:t>William and Lanfranc made sure that the  vow of </a:t>
            </a:r>
            <a:r>
              <a:rPr lang="en-GB" sz="700" b="1" dirty="0">
                <a:latin typeface="Calibri"/>
                <a:cs typeface="Calibri"/>
              </a:rPr>
              <a:t>celibacy</a:t>
            </a:r>
            <a:r>
              <a:rPr lang="en-GB" sz="700" dirty="0">
                <a:latin typeface="Calibri"/>
                <a:cs typeface="Calibri"/>
              </a:rPr>
              <a:t> was kept by the clergy</a:t>
            </a:r>
            <a:endParaRPr lang="en-US" sz="700">
              <a:latin typeface="Calibri"/>
              <a:cs typeface="Calibri"/>
            </a:endParaRPr>
          </a:p>
          <a:p>
            <a:pPr marL="171450" indent="-171450">
              <a:buFont typeface="Arial"/>
              <a:buChar char="•"/>
            </a:pPr>
            <a:r>
              <a:rPr lang="en-GB" sz="700" dirty="0">
                <a:latin typeface="Calibri"/>
                <a:cs typeface="Calibri"/>
              </a:rPr>
              <a:t>William and Lanfranc introduced Bishop’s Courts to try the clergy</a:t>
            </a:r>
            <a:endParaRPr lang="en-US" sz="700">
              <a:latin typeface="Calibri"/>
              <a:cs typeface="Calibri"/>
            </a:endParaRPr>
          </a:p>
          <a:p>
            <a:pPr marL="171450" indent="-171450">
              <a:buFont typeface="Arial"/>
              <a:buChar char="•"/>
            </a:pPr>
            <a:r>
              <a:rPr lang="en-GB" sz="700" dirty="0">
                <a:latin typeface="Calibri"/>
                <a:cs typeface="Calibri"/>
              </a:rPr>
              <a:t>In 1077  reformed the LITURGY (the church service) making it more like the church services in the rest of Europe.</a:t>
            </a:r>
            <a:endParaRPr lang="en-US" sz="700">
              <a:latin typeface="Calibri"/>
              <a:cs typeface="Calibri"/>
            </a:endParaRPr>
          </a:p>
          <a:p>
            <a:pPr marL="171450" indent="-171450">
              <a:buFont typeface="Arial"/>
              <a:buChar char="•"/>
            </a:pPr>
            <a:r>
              <a:rPr lang="en-GB" sz="700" dirty="0">
                <a:latin typeface="Calibri"/>
                <a:cs typeface="Calibri"/>
              </a:rPr>
              <a:t>Lanfranc introduced a more disciplined code of conduct for the Benedictine monks and linked many orders to cathedrals. </a:t>
            </a:r>
            <a:endParaRPr lang="en-US" sz="700">
              <a:latin typeface="Calibri"/>
              <a:cs typeface="Calibri"/>
            </a:endParaRPr>
          </a:p>
          <a:p>
            <a:pPr marL="171450" indent="-171450">
              <a:buFont typeface="Arial"/>
              <a:buChar char="•"/>
            </a:pPr>
            <a:r>
              <a:rPr lang="en-GB" sz="700" dirty="0">
                <a:latin typeface="Calibri"/>
                <a:cs typeface="Calibri"/>
              </a:rPr>
              <a:t>Other orders began to establish monasteries (</a:t>
            </a:r>
            <a:r>
              <a:rPr lang="en-GB" sz="700" dirty="0" err="1">
                <a:latin typeface="Calibri"/>
                <a:cs typeface="Calibri"/>
              </a:rPr>
              <a:t>eg</a:t>
            </a:r>
            <a:r>
              <a:rPr lang="en-GB" sz="700" dirty="0">
                <a:latin typeface="Calibri"/>
                <a:cs typeface="Calibri"/>
              </a:rPr>
              <a:t> Cluniac).</a:t>
            </a:r>
            <a:endParaRPr lang="en-US" sz="700">
              <a:latin typeface="Calibri"/>
              <a:cs typeface="Calibri"/>
            </a:endParaRPr>
          </a:p>
          <a:p>
            <a:pPr marL="171450" indent="-171450">
              <a:buFont typeface="Arial"/>
              <a:buChar char="•"/>
            </a:pPr>
            <a:r>
              <a:rPr lang="en-GB" sz="700" dirty="0">
                <a:latin typeface="Calibri"/>
                <a:cs typeface="Calibri"/>
              </a:rPr>
              <a:t>Benedictine monasteries promoted learning and also had a high devotion to saints.</a:t>
            </a:r>
            <a:endParaRPr lang="en-US" sz="700">
              <a:latin typeface="Calibri"/>
              <a:cs typeface="Calibri"/>
            </a:endParaRPr>
          </a:p>
          <a:p>
            <a:endParaRPr lang="en-US" sz="700" b="1" dirty="0">
              <a:latin typeface="Calibri"/>
              <a:cs typeface="Calibri"/>
            </a:endParaRPr>
          </a:p>
          <a:p>
            <a:r>
              <a:rPr lang="en-GB" sz="700" b="1" dirty="0">
                <a:latin typeface="Calibri"/>
                <a:cs typeface="Calibri"/>
              </a:rPr>
              <a:t>Conflict </a:t>
            </a:r>
            <a:endParaRPr lang="en-US" sz="700">
              <a:latin typeface="Calibri"/>
              <a:cs typeface="Calibri"/>
            </a:endParaRPr>
          </a:p>
          <a:p>
            <a:pPr marL="171450" indent="-171450">
              <a:buFont typeface="Arial"/>
              <a:buChar char="•"/>
            </a:pPr>
            <a:r>
              <a:rPr lang="en-GB" sz="700" dirty="0">
                <a:latin typeface="Calibri"/>
                <a:cs typeface="Calibri"/>
              </a:rPr>
              <a:t>Relations between church and the king wasn’t always positive. William Rufus was particularly unpopular with the church. They though he was homosexual and he thought the church had too much power. </a:t>
            </a:r>
            <a:endParaRPr lang="en-US" sz="700">
              <a:latin typeface="Calibri"/>
              <a:cs typeface="Calibri"/>
            </a:endParaRPr>
          </a:p>
          <a:p>
            <a:pPr marL="171450" indent="-171450">
              <a:buFont typeface="Arial"/>
              <a:buChar char="•"/>
            </a:pPr>
            <a:r>
              <a:rPr lang="en-GB" sz="700" dirty="0">
                <a:latin typeface="Calibri"/>
                <a:cs typeface="Calibri"/>
              </a:rPr>
              <a:t>William Rufus continued to come into conflict with the next Archbishop of Canterbury Anselm.  William Rufus reintroduces the practice of SIMONY (selling key positions in the church).</a:t>
            </a:r>
            <a:endParaRPr lang="en-US" sz="700" dirty="0">
              <a:latin typeface="Calibri"/>
              <a:cs typeface="Calibri"/>
            </a:endParaRPr>
          </a:p>
        </p:txBody>
      </p:sp>
      <p:sp>
        <p:nvSpPr>
          <p:cNvPr id="12" name="Arrow: Right 11">
            <a:extLst>
              <a:ext uri="{FF2B5EF4-FFF2-40B4-BE49-F238E27FC236}">
                <a16:creationId xmlns="" xmlns:a16="http://schemas.microsoft.com/office/drawing/2014/main" id="{6ECCC7BB-2E9A-4E1A-9E6F-72FB3A4CEBA2}"/>
              </a:ext>
            </a:extLst>
          </p:cNvPr>
          <p:cNvSpPr/>
          <p:nvPr/>
        </p:nvSpPr>
        <p:spPr>
          <a:xfrm rot="60000">
            <a:off x="6738269" y="3524126"/>
            <a:ext cx="371296" cy="23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US">
              <a:solidFill>
                <a:srgbClr val="FFFFFF"/>
              </a:solidFill>
            </a:endParaRPr>
          </a:p>
        </p:txBody>
      </p:sp>
      <p:sp>
        <p:nvSpPr>
          <p:cNvPr id="13" name="TextBox 12">
            <a:extLst>
              <a:ext uri="{FF2B5EF4-FFF2-40B4-BE49-F238E27FC236}">
                <a16:creationId xmlns="" xmlns:a16="http://schemas.microsoft.com/office/drawing/2014/main" id="{F20192D3-219B-42B1-8D42-877763C8CB96}"/>
              </a:ext>
            </a:extLst>
          </p:cNvPr>
          <p:cNvSpPr txBox="1"/>
          <p:nvPr/>
        </p:nvSpPr>
        <p:spPr>
          <a:xfrm>
            <a:off x="7060335" y="3546376"/>
            <a:ext cx="2753373" cy="3223953"/>
          </a:xfrm>
          <a:prstGeom prst="rect">
            <a:avLst/>
          </a:prstGeom>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b="1" dirty="0">
                <a:latin typeface="Calibri"/>
                <a:cs typeface="Segoe UI"/>
              </a:rPr>
              <a:t>Cathedrals:</a:t>
            </a:r>
            <a:r>
              <a:rPr lang="en-GB" sz="700" dirty="0">
                <a:latin typeface="Calibri"/>
                <a:cs typeface="Segoe UI"/>
              </a:rPr>
              <a:t> Seen as a dedication to God in stone, they were seen from miles around with high ceilings, clean lines and symmetrical columns. ​Very different to the smaller Anglo-Saxon churches. Used as a form of intimidation, similar to Castles. Often built on top of a hill (</a:t>
            </a:r>
            <a:r>
              <a:rPr lang="en-GB" sz="700" dirty="0" err="1">
                <a:latin typeface="Calibri"/>
                <a:cs typeface="Segoe UI"/>
              </a:rPr>
              <a:t>eg</a:t>
            </a:r>
            <a:r>
              <a:rPr lang="en-GB" sz="700" dirty="0">
                <a:latin typeface="Calibri"/>
                <a:cs typeface="Segoe UI"/>
              </a:rPr>
              <a:t> Durham Cathedral.) Designed to show the strength of the Norman faith. Cathedrals were built in a cross to symbolise the crucifixion of Jesus and most monks lived inside. Attracted pilgrimages and contained shrines/holy relics.​</a:t>
            </a: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endParaRPr lang="en-GB" sz="700" dirty="0">
              <a:latin typeface="Calibri"/>
              <a:cs typeface="Calibri"/>
            </a:endParaRPr>
          </a:p>
          <a:p>
            <a:r>
              <a:rPr lang="en-GB" sz="700" b="1" dirty="0">
                <a:latin typeface="Calibri"/>
                <a:cs typeface="Calibri"/>
              </a:rPr>
              <a:t>Pope:</a:t>
            </a:r>
            <a:r>
              <a:rPr lang="en-GB" sz="700" dirty="0">
                <a:latin typeface="Calibri"/>
                <a:cs typeface="Calibri"/>
              </a:rPr>
              <a:t> Head of Catholic Church</a:t>
            </a:r>
          </a:p>
          <a:p>
            <a:r>
              <a:rPr lang="en-GB" sz="700" b="1" dirty="0">
                <a:latin typeface="Calibri"/>
                <a:cs typeface="Calibri"/>
              </a:rPr>
              <a:t>Abbot:</a:t>
            </a:r>
            <a:r>
              <a:rPr lang="en-GB" sz="700" dirty="0">
                <a:latin typeface="Calibri"/>
                <a:cs typeface="Calibri"/>
              </a:rPr>
              <a:t> Head of the monastery, often be a noble who had not inherited land.</a:t>
            </a:r>
          </a:p>
          <a:p>
            <a:r>
              <a:rPr lang="en-GB" sz="700" b="1" dirty="0">
                <a:latin typeface="Calibri"/>
                <a:cs typeface="Calibri"/>
              </a:rPr>
              <a:t>Prior:</a:t>
            </a:r>
            <a:r>
              <a:rPr lang="en-GB" sz="700" dirty="0">
                <a:latin typeface="Calibri"/>
                <a:cs typeface="Calibri"/>
              </a:rPr>
              <a:t> Run the monastery when the abbot was away</a:t>
            </a:r>
          </a:p>
          <a:p>
            <a:r>
              <a:rPr lang="en-GB" sz="700" b="1" dirty="0" err="1">
                <a:latin typeface="Calibri"/>
                <a:cs typeface="Calibri"/>
              </a:rPr>
              <a:t>Obedientaries</a:t>
            </a:r>
            <a:r>
              <a:rPr lang="en-GB" sz="700" b="1" dirty="0">
                <a:latin typeface="Calibri"/>
                <a:cs typeface="Calibri"/>
              </a:rPr>
              <a:t>:</a:t>
            </a:r>
            <a:r>
              <a:rPr lang="en-GB" sz="700" dirty="0">
                <a:latin typeface="Calibri"/>
                <a:cs typeface="Calibri"/>
              </a:rPr>
              <a:t> Senior monks; </a:t>
            </a:r>
            <a:r>
              <a:rPr lang="en-GB" sz="700" b="1" dirty="0">
                <a:latin typeface="Calibri"/>
                <a:cs typeface="Calibri"/>
              </a:rPr>
              <a:t>Cellarer</a:t>
            </a:r>
            <a:r>
              <a:rPr lang="en-GB" sz="700" dirty="0">
                <a:latin typeface="Calibri"/>
                <a:cs typeface="Calibri"/>
              </a:rPr>
              <a:t> (looked after food produced by the monastery), </a:t>
            </a:r>
            <a:r>
              <a:rPr lang="en-GB" sz="700" b="1" dirty="0" err="1">
                <a:latin typeface="Calibri"/>
                <a:cs typeface="Calibri"/>
              </a:rPr>
              <a:t>Infirmerer</a:t>
            </a:r>
            <a:r>
              <a:rPr lang="en-GB" sz="700" dirty="0">
                <a:latin typeface="Calibri"/>
                <a:cs typeface="Calibri"/>
              </a:rPr>
              <a:t> (looked after sick monks), </a:t>
            </a:r>
            <a:r>
              <a:rPr lang="en-GB" sz="700" b="1" dirty="0" err="1">
                <a:latin typeface="Calibri"/>
                <a:cs typeface="Calibri"/>
              </a:rPr>
              <a:t>Guestmaker</a:t>
            </a:r>
            <a:r>
              <a:rPr lang="en-GB" sz="700" dirty="0">
                <a:latin typeface="Calibri"/>
                <a:cs typeface="Calibri"/>
              </a:rPr>
              <a:t> (looked after pilgrims/travellers), </a:t>
            </a:r>
            <a:r>
              <a:rPr lang="en-GB" sz="700" b="1" dirty="0">
                <a:latin typeface="Calibri"/>
                <a:cs typeface="Calibri"/>
              </a:rPr>
              <a:t>Sacrist</a:t>
            </a:r>
            <a:r>
              <a:rPr lang="en-GB" sz="700" dirty="0">
                <a:latin typeface="Calibri"/>
                <a:cs typeface="Calibri"/>
              </a:rPr>
              <a:t> (in charge of all arrangements for the church) </a:t>
            </a:r>
            <a:r>
              <a:rPr lang="en-GB" sz="700" b="1" dirty="0">
                <a:latin typeface="Calibri"/>
                <a:cs typeface="Calibri"/>
              </a:rPr>
              <a:t>Almoner</a:t>
            </a:r>
            <a:r>
              <a:rPr lang="en-GB" sz="700" dirty="0">
                <a:latin typeface="Calibri"/>
                <a:cs typeface="Calibri"/>
              </a:rPr>
              <a:t> (gave alms to poor)</a:t>
            </a:r>
          </a:p>
          <a:p>
            <a:r>
              <a:rPr lang="en-GB" sz="700" b="1" dirty="0">
                <a:latin typeface="Calibri"/>
                <a:cs typeface="Calibri"/>
              </a:rPr>
              <a:t>Monks:</a:t>
            </a:r>
            <a:r>
              <a:rPr lang="en-GB" sz="700" dirty="0">
                <a:latin typeface="Calibri"/>
                <a:cs typeface="Calibri"/>
              </a:rPr>
              <a:t> Full members of the community who had taken a vow</a:t>
            </a:r>
          </a:p>
          <a:p>
            <a:r>
              <a:rPr lang="en-GB" sz="700" b="1" dirty="0">
                <a:latin typeface="Calibri"/>
                <a:cs typeface="Calibri"/>
              </a:rPr>
              <a:t>Novice:</a:t>
            </a:r>
            <a:r>
              <a:rPr lang="en-GB" sz="700" dirty="0">
                <a:latin typeface="Calibri"/>
                <a:cs typeface="Calibri"/>
              </a:rPr>
              <a:t> Monk/nun who had not taken vow, overseen by Novice Master (another </a:t>
            </a:r>
            <a:r>
              <a:rPr lang="en-GB" sz="700" dirty="0" err="1">
                <a:latin typeface="Calibri"/>
                <a:cs typeface="Calibri"/>
              </a:rPr>
              <a:t>obedientary</a:t>
            </a:r>
            <a:r>
              <a:rPr lang="en-GB" sz="700" dirty="0">
                <a:latin typeface="Calibri"/>
                <a:cs typeface="Calibri"/>
              </a:rPr>
              <a:t>)</a:t>
            </a:r>
          </a:p>
        </p:txBody>
      </p:sp>
      <p:graphicFrame>
        <p:nvGraphicFramePr>
          <p:cNvPr id="14" name="Diagram 14">
            <a:extLst>
              <a:ext uri="{FF2B5EF4-FFF2-40B4-BE49-F238E27FC236}">
                <a16:creationId xmlns="" xmlns:a16="http://schemas.microsoft.com/office/drawing/2014/main" id="{238EEF4D-763D-42E5-ADDD-CF832B47A7B3}"/>
              </a:ext>
            </a:extLst>
          </p:cNvPr>
          <p:cNvGraphicFramePr/>
          <p:nvPr>
            <p:extLst/>
          </p:nvPr>
        </p:nvGraphicFramePr>
        <p:xfrm>
          <a:off x="7581542" y="4398753"/>
          <a:ext cx="1672495" cy="889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775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991</Words>
  <Application>Microsoft Office PowerPoint</Application>
  <PresentationFormat>A4 Paper (210x297 mm)</PresentationFormat>
  <Paragraphs>775</Paragraphs>
  <Slides>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Amatic SC</vt:lpstr>
      <vt:lpstr>Arial</vt:lpstr>
      <vt:lpstr>calibri</vt:lpstr>
      <vt:lpstr>calibri</vt:lpstr>
      <vt:lpstr>Calibri Light</vt:lpstr>
      <vt:lpstr>Love Ya Like A Sister</vt:lpstr>
      <vt:lpstr>Segoe UI</vt:lpstr>
      <vt:lpstr>Times New Roman</vt:lpstr>
      <vt:lpstr>-webkit-standard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Mari-Sian.Whittaker</dc:creator>
  <cp:lastModifiedBy>Sheila Baker</cp:lastModifiedBy>
  <cp:revision>421</cp:revision>
  <dcterms:modified xsi:type="dcterms:W3CDTF">2018-10-01T08:03:14Z</dcterms:modified>
</cp:coreProperties>
</file>