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797675" cy="98567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726" y="-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D17FF-AA4B-4EC7-B7DA-43F6A025CCB4}" type="datetimeFigureOut">
              <a:rPr lang="en-GB" smtClean="0"/>
              <a:t>29/09/2018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4B48-8A68-4FD7-8C68-E4B3339D0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964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D17FF-AA4B-4EC7-B7DA-43F6A025CCB4}" type="datetimeFigureOut">
              <a:rPr lang="en-GB" smtClean="0"/>
              <a:t>29/09/2018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4B48-8A68-4FD7-8C68-E4B3339D0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612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D17FF-AA4B-4EC7-B7DA-43F6A025CCB4}" type="datetimeFigureOut">
              <a:rPr lang="en-GB" smtClean="0"/>
              <a:t>29/09/2018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4B48-8A68-4FD7-8C68-E4B3339D0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439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D17FF-AA4B-4EC7-B7DA-43F6A025CCB4}" type="datetimeFigureOut">
              <a:rPr lang="en-GB" smtClean="0"/>
              <a:t>29/09/2018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4B48-8A68-4FD7-8C68-E4B3339D0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43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D17FF-AA4B-4EC7-B7DA-43F6A025CCB4}" type="datetimeFigureOut">
              <a:rPr lang="en-GB" smtClean="0"/>
              <a:t>29/09/2018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4B48-8A68-4FD7-8C68-E4B3339D0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67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D17FF-AA4B-4EC7-B7DA-43F6A025CCB4}" type="datetimeFigureOut">
              <a:rPr lang="en-GB" smtClean="0"/>
              <a:t>29/09/2018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4B48-8A68-4FD7-8C68-E4B3339D0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689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D17FF-AA4B-4EC7-B7DA-43F6A025CCB4}" type="datetimeFigureOut">
              <a:rPr lang="en-GB" smtClean="0"/>
              <a:t>29/09/2018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4B48-8A68-4FD7-8C68-E4B3339D0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146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D17FF-AA4B-4EC7-B7DA-43F6A025CCB4}" type="datetimeFigureOut">
              <a:rPr lang="en-GB" smtClean="0"/>
              <a:t>29/09/2018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4B48-8A68-4FD7-8C68-E4B3339D0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134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D17FF-AA4B-4EC7-B7DA-43F6A025CCB4}" type="datetimeFigureOut">
              <a:rPr lang="en-GB" smtClean="0"/>
              <a:t>29/09/2018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4B48-8A68-4FD7-8C68-E4B3339D0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511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D17FF-AA4B-4EC7-B7DA-43F6A025CCB4}" type="datetimeFigureOut">
              <a:rPr lang="en-GB" smtClean="0"/>
              <a:t>29/09/2018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4B48-8A68-4FD7-8C68-E4B3339D0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585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D17FF-AA4B-4EC7-B7DA-43F6A025CCB4}" type="datetimeFigureOut">
              <a:rPr lang="en-GB" smtClean="0"/>
              <a:t>29/09/2018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4B48-8A68-4FD7-8C68-E4B3339D0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044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D17FF-AA4B-4EC7-B7DA-43F6A025CCB4}" type="datetimeFigureOut">
              <a:rPr lang="en-GB" smtClean="0"/>
              <a:t>29/09/2018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F4B48-8A68-4FD7-8C68-E4B3339D0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415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728580"/>
              </p:ext>
            </p:extLst>
          </p:nvPr>
        </p:nvGraphicFramePr>
        <p:xfrm>
          <a:off x="31518" y="404669"/>
          <a:ext cx="4468473" cy="480759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13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37079"/>
              </a:tblGrid>
              <a:tr h="187199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effectLst/>
                        </a:rPr>
                        <a:t>The Weimar Republic</a:t>
                      </a:r>
                      <a:endParaRPr lang="en-GB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88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1</a:t>
                      </a:r>
                      <a:endParaRPr lang="en-GB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This was the name given to Germany after the Kaiser had abdicated</a:t>
                      </a:r>
                      <a:r>
                        <a:rPr lang="en-GB" sz="700" baseline="0" dirty="0">
                          <a:effectLst/>
                        </a:rPr>
                        <a:t> in November 1918. This was a time of despair and hope for Germany. At first, the country faced lots of chaos but under Gustav Stresemann, there was some stability. </a:t>
                      </a:r>
                      <a:endParaRPr lang="en-GB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7199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effectLst/>
                        </a:rPr>
                        <a:t>Key events</a:t>
                      </a:r>
                      <a:endParaRPr lang="en-GB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82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0">
                          <a:effectLst/>
                        </a:rPr>
                        <a:t>2</a:t>
                      </a:r>
                      <a:endParaRPr lang="en-GB" sz="7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 smtClean="0">
                          <a:effectLst/>
                        </a:rPr>
                        <a:t>November 1918 </a:t>
                      </a:r>
                      <a:r>
                        <a:rPr lang="en-GB" sz="700" b="1" dirty="0">
                          <a:effectLst/>
                        </a:rPr>
                        <a:t>World War One ended.</a:t>
                      </a:r>
                      <a:r>
                        <a:rPr lang="en-GB" sz="700" b="1" baseline="0" dirty="0">
                          <a:effectLst/>
                        </a:rPr>
                        <a:t> </a:t>
                      </a:r>
                      <a:r>
                        <a:rPr lang="en-GB" sz="700" b="0" baseline="0" dirty="0">
                          <a:effectLst/>
                        </a:rPr>
                        <a:t>The Kaiser abdicated and Germany became a country without a monarch (a Republic). </a:t>
                      </a:r>
                      <a:r>
                        <a:rPr lang="en-GB" sz="700" b="0" baseline="0" dirty="0" smtClean="0">
                          <a:effectLst/>
                        </a:rPr>
                        <a:t>The new government signed the armistice (end of war).</a:t>
                      </a:r>
                      <a:endParaRPr lang="en-GB" sz="7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72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3</a:t>
                      </a:r>
                      <a:endParaRPr lang="en-GB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effectLst/>
                        </a:rPr>
                        <a:t>1919 January </a:t>
                      </a:r>
                      <a:r>
                        <a:rPr lang="en-GB" sz="700" dirty="0">
                          <a:effectLst/>
                        </a:rPr>
                        <a:t>Spartacist </a:t>
                      </a:r>
                      <a:r>
                        <a:rPr lang="en-GB" sz="700" dirty="0" smtClean="0">
                          <a:effectLst/>
                        </a:rPr>
                        <a:t>Uprising – communists wanted</a:t>
                      </a:r>
                      <a:r>
                        <a:rPr lang="en-GB" sz="700" baseline="0" dirty="0" smtClean="0">
                          <a:effectLst/>
                        </a:rPr>
                        <a:t> workers not the government to rule Germany.</a:t>
                      </a:r>
                      <a:endParaRPr lang="en-GB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72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4</a:t>
                      </a:r>
                      <a:endParaRPr lang="en-GB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effectLst/>
                        </a:rPr>
                        <a:t>1919 June </a:t>
                      </a:r>
                      <a:r>
                        <a:rPr lang="en-GB" sz="700" dirty="0" smtClean="0">
                          <a:effectLst/>
                        </a:rPr>
                        <a:t>The government signed the </a:t>
                      </a:r>
                      <a:r>
                        <a:rPr lang="en-GB" sz="700" dirty="0">
                          <a:effectLst/>
                        </a:rPr>
                        <a:t>Treaty of </a:t>
                      </a:r>
                      <a:r>
                        <a:rPr lang="en-GB" sz="700" dirty="0" smtClean="0">
                          <a:effectLst/>
                        </a:rPr>
                        <a:t>Versailles </a:t>
                      </a:r>
                      <a:r>
                        <a:rPr lang="en-GB" sz="700" baseline="0" dirty="0" smtClean="0">
                          <a:effectLst/>
                        </a:rPr>
                        <a:t> (DIKTAT) &amp; have to accept terms LAMB</a:t>
                      </a:r>
                      <a:endParaRPr lang="en-GB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72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GB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1920</a:t>
                      </a:r>
                      <a:r>
                        <a:rPr lang="en-GB" sz="7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700" b="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Kapp</a:t>
                      </a:r>
                      <a:r>
                        <a:rPr lang="en-GB" sz="7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7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Putsch – the right wing with support of the Frei</a:t>
                      </a:r>
                      <a:r>
                        <a:rPr lang="en-GB" sz="700" b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korps attempt to takeover the government</a:t>
                      </a:r>
                      <a:endParaRPr lang="en-GB" sz="7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extLst>
                  <a:ext uri="{0D108BD9-81ED-4DB2-BD59-A6C34878D82A}">
                    <a16:rowId xmlns:a16="http://schemas.microsoft.com/office/drawing/2014/main" xmlns="" val="3297154276"/>
                  </a:ext>
                </a:extLst>
              </a:tr>
              <a:tr h="1672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GB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1922 German government stop paying reparations as cannot afford repayments</a:t>
                      </a:r>
                      <a:endParaRPr lang="en-GB" sz="7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</a:tr>
              <a:tr h="1672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en-GB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1923 French invade and occupy the Ruhr </a:t>
                      </a:r>
                      <a:endParaRPr lang="en-GB" sz="7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</a:tr>
              <a:tr h="2586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n-GB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1923 The government encourages passive resistance of Ruhr Workers, and prints $$ to pay their wages, leading to hyperinflation</a:t>
                      </a:r>
                      <a:endParaRPr lang="en-GB" sz="7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extLst>
                  <a:ext uri="{0D108BD9-81ED-4DB2-BD59-A6C34878D82A}">
                    <a16:rowId xmlns:a16="http://schemas.microsoft.com/office/drawing/2014/main" xmlns="" val="1975143011"/>
                  </a:ext>
                </a:extLst>
              </a:tr>
              <a:tr h="1672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en-GB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Stresemann comes to power, and introduces</a:t>
                      </a:r>
                      <a:r>
                        <a:rPr lang="en-GB" sz="700" b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new bank notes</a:t>
                      </a:r>
                      <a:endParaRPr lang="en-GB" sz="7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</a:tr>
              <a:tr h="1672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GB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1924</a:t>
                      </a:r>
                      <a:r>
                        <a:rPr lang="en-GB" sz="7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Dawes </a:t>
                      </a:r>
                      <a:r>
                        <a:rPr lang="en-GB" sz="7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Plan – loans from USA</a:t>
                      </a:r>
                      <a:endParaRPr lang="en-GB" sz="7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extLst>
                  <a:ext uri="{0D108BD9-81ED-4DB2-BD59-A6C34878D82A}">
                    <a16:rowId xmlns:a16="http://schemas.microsoft.com/office/drawing/2014/main" xmlns="" val="3494659155"/>
                  </a:ext>
                </a:extLst>
              </a:tr>
              <a:tr h="1672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en-GB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1925</a:t>
                      </a:r>
                      <a:r>
                        <a:rPr lang="en-GB" sz="700" b="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Locarno </a:t>
                      </a:r>
                      <a:r>
                        <a:rPr lang="en-GB" sz="700" b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Pact  </a:t>
                      </a:r>
                      <a:endParaRPr lang="en-GB" sz="7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extLst>
                  <a:ext uri="{0D108BD9-81ED-4DB2-BD59-A6C34878D82A}">
                    <a16:rowId xmlns:a16="http://schemas.microsoft.com/office/drawing/2014/main" xmlns="" val="1735000885"/>
                  </a:ext>
                </a:extLst>
              </a:tr>
              <a:tr h="1672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en-GB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1926</a:t>
                      </a:r>
                      <a:r>
                        <a:rPr lang="en-GB" sz="7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Germany joins League of </a:t>
                      </a:r>
                      <a:r>
                        <a:rPr lang="en-GB" sz="7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Nations (peace keeping body)</a:t>
                      </a:r>
                      <a:endParaRPr lang="en-GB" sz="7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extLst>
                  <a:ext uri="{0D108BD9-81ED-4DB2-BD59-A6C34878D82A}">
                    <a16:rowId xmlns:a16="http://schemas.microsoft.com/office/drawing/2014/main" xmlns="" val="17553562"/>
                  </a:ext>
                </a:extLst>
              </a:tr>
              <a:tr h="1998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en-GB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1928</a:t>
                      </a:r>
                      <a:r>
                        <a:rPr lang="en-GB" sz="7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Kellogg Briand </a:t>
                      </a:r>
                      <a:r>
                        <a:rPr lang="en-GB" sz="7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Pact – agreement to not resort to war</a:t>
                      </a:r>
                      <a:endParaRPr lang="en-GB" sz="7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extLst>
                  <a:ext uri="{0D108BD9-81ED-4DB2-BD59-A6C34878D82A}">
                    <a16:rowId xmlns:a16="http://schemas.microsoft.com/office/drawing/2014/main" xmlns="" val="3137183654"/>
                  </a:ext>
                </a:extLst>
              </a:tr>
              <a:tr h="2277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en-GB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1929</a:t>
                      </a:r>
                      <a:r>
                        <a:rPr lang="en-GB" sz="7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Young </a:t>
                      </a:r>
                      <a:r>
                        <a:rPr lang="en-GB" sz="7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Plan- reduction of payments</a:t>
                      </a:r>
                      <a:endParaRPr lang="en-GB" sz="7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extLst>
                  <a:ext uri="{0D108BD9-81ED-4DB2-BD59-A6C34878D82A}">
                    <a16:rowId xmlns:a16="http://schemas.microsoft.com/office/drawing/2014/main" xmlns="" val="3955392966"/>
                  </a:ext>
                </a:extLst>
              </a:tr>
              <a:tr h="187199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effectLst/>
                        </a:rPr>
                        <a:t>Key Concepts</a:t>
                      </a:r>
                      <a:endParaRPr lang="en-GB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44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n-GB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effectLst/>
                        </a:rPr>
                        <a:t>The Weimar Republic </a:t>
                      </a:r>
                      <a:r>
                        <a:rPr lang="en-GB" sz="700" b="0" dirty="0">
                          <a:effectLst/>
                        </a:rPr>
                        <a:t>faced much opposition, It was disliked by the left wing who wanted Germany to be like Communist Russia and it was disliked by the right wing who wanted the</a:t>
                      </a:r>
                      <a:r>
                        <a:rPr lang="en-GB" sz="700" b="0" baseline="0" dirty="0">
                          <a:effectLst/>
                        </a:rPr>
                        <a:t> monarchy back. </a:t>
                      </a:r>
                      <a:endParaRPr lang="en-GB" sz="7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36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en-GB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effectLst/>
                        </a:rPr>
                        <a:t>The Treaty of Versailles </a:t>
                      </a:r>
                      <a:r>
                        <a:rPr lang="en-GB" sz="700" b="0" dirty="0">
                          <a:effectLst/>
                        </a:rPr>
                        <a:t>caused many problems for Germany. The German people disliked the politicians</a:t>
                      </a:r>
                      <a:r>
                        <a:rPr lang="en-GB" sz="700" b="0" baseline="0" dirty="0">
                          <a:effectLst/>
                        </a:rPr>
                        <a:t> for signing it and it caused political problems and economic problems. </a:t>
                      </a:r>
                      <a:endParaRPr lang="en-GB" sz="7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554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en-GB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effectLst/>
                        </a:rPr>
                        <a:t>Gustav Stresemann </a:t>
                      </a:r>
                      <a:r>
                        <a:rPr lang="en-GB" sz="700" b="0" dirty="0">
                          <a:effectLst/>
                        </a:rPr>
                        <a:t>helped to bring about recovery in Germany after 1924. He solved economic problems by making friends</a:t>
                      </a:r>
                      <a:r>
                        <a:rPr lang="en-GB" sz="700" b="0" baseline="0" dirty="0">
                          <a:effectLst/>
                        </a:rPr>
                        <a:t> with other countries. However, historians have very different views about the extent of this recovery</a:t>
                      </a:r>
                      <a:r>
                        <a:rPr lang="en-GB" sz="700" b="1" baseline="0" dirty="0">
                          <a:effectLst/>
                        </a:rPr>
                        <a:t>. </a:t>
                      </a:r>
                      <a:endParaRPr lang="en-GB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36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en-GB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Golden Age </a:t>
                      </a:r>
                      <a:r>
                        <a:rPr lang="en-GB" sz="7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was the period from 1924-29 and it saw significant changes in culture, the standard of living and the position of women. </a:t>
                      </a:r>
                      <a:endParaRPr lang="en-GB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extLst>
                  <a:ext uri="{0D108BD9-81ED-4DB2-BD59-A6C34878D82A}">
                    <a16:rowId xmlns:a16="http://schemas.microsoft.com/office/drawing/2014/main" xmlns="" val="204546366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465857"/>
              </p:ext>
            </p:extLst>
          </p:nvPr>
        </p:nvGraphicFramePr>
        <p:xfrm>
          <a:off x="4612242" y="1628800"/>
          <a:ext cx="4464495" cy="483571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59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21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563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77547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effectLst/>
                        </a:rPr>
                        <a:t>Key Words</a:t>
                      </a:r>
                      <a:endParaRPr lang="en-GB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effectLst/>
                        </a:rPr>
                        <a:t>19</a:t>
                      </a:r>
                      <a:endParaRPr lang="en-GB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 smtClean="0">
                          <a:effectLst/>
                        </a:rPr>
                        <a:t>Armistice </a:t>
                      </a:r>
                      <a:endParaRPr lang="en-GB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 agreement to end World War 1 1918. Germany surrendered to France, GB and USA</a:t>
                      </a:r>
                      <a:endParaRPr lang="en-GB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en-GB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effectLst/>
                        </a:rPr>
                        <a:t>Republic</a:t>
                      </a:r>
                      <a:endParaRPr lang="en-GB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 country </a:t>
                      </a:r>
                      <a:r>
                        <a:rPr lang="en-GB" sz="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ruled by a government (no king/Queen)</a:t>
                      </a:r>
                      <a:endParaRPr lang="en-GB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  <a:endParaRPr lang="en-GB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Dolchstoss</a:t>
                      </a:r>
                      <a:endParaRPr lang="en-GB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Stab in the Back ! People believed that the government had betrayed them by ending</a:t>
                      </a:r>
                      <a:r>
                        <a:rPr lang="en-GB" sz="7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war</a:t>
                      </a:r>
                      <a:endParaRPr lang="en-GB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</a:tr>
              <a:tr h="144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  <a:endParaRPr lang="en-GB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November Criminals</a:t>
                      </a:r>
                      <a:endParaRPr lang="en-GB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government , for</a:t>
                      </a:r>
                      <a:r>
                        <a:rPr lang="en-GB" sz="7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ending the War were called this. </a:t>
                      </a:r>
                      <a:endParaRPr lang="en-GB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</a:tr>
              <a:tr h="144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lang="en-GB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Ebert</a:t>
                      </a: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first President</a:t>
                      </a:r>
                      <a:r>
                        <a:rPr lang="en-GB" sz="7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of the Republic</a:t>
                      </a:r>
                      <a:endParaRPr lang="en-GB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en-GB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effectLst/>
                        </a:rPr>
                        <a:t>Stresemann</a:t>
                      </a:r>
                      <a:endParaRPr lang="en-GB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Chancellor of Germany from the Summer of </a:t>
                      </a:r>
                      <a:r>
                        <a:rPr lang="en-GB" sz="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1923 – ended HI and improved relations with neighbouring</a:t>
                      </a:r>
                      <a:r>
                        <a:rPr lang="en-GB" sz="7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countries</a:t>
                      </a:r>
                      <a:endParaRPr lang="en-GB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45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en-GB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effectLst/>
                        </a:rPr>
                        <a:t>Article 48</a:t>
                      </a:r>
                      <a:endParaRPr lang="en-GB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If decisions could not be agreed upon the president could use this power (and did increasingly after 1929 – 1932)</a:t>
                      </a:r>
                      <a:endParaRPr lang="en-GB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23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lang="en-GB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effectLst/>
                        </a:rPr>
                        <a:t>Kaiser</a:t>
                      </a:r>
                      <a:endParaRPr lang="en-GB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King</a:t>
                      </a:r>
                    </a:p>
                  </a:txBody>
                  <a:tcPr marL="53171" marR="53171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50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en-GB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effectLst/>
                        </a:rPr>
                        <a:t>Weimar</a:t>
                      </a:r>
                      <a:endParaRPr lang="en-GB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new government could not meet</a:t>
                      </a:r>
                      <a:r>
                        <a:rPr lang="en-GB" sz="7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in Berlin as it was so dangerous, so they met here instead</a:t>
                      </a:r>
                      <a:endParaRPr lang="en-GB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23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effectLst/>
                        </a:rPr>
                        <a:t>28</a:t>
                      </a:r>
                      <a:endParaRPr lang="en-GB" sz="700" dirty="0">
                        <a:effectLst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effectLst/>
                        </a:rPr>
                        <a:t>Constitution</a:t>
                      </a:r>
                      <a:endParaRPr lang="en-GB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This is an</a:t>
                      </a:r>
                      <a:r>
                        <a:rPr lang="en-GB" sz="7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agreement about how the country would be </a:t>
                      </a:r>
                      <a:r>
                        <a:rPr lang="en-GB" sz="7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ruled. Germans all had the vote (over 20), voting was done by proportional representation (meaning every party had a say in how the country was run). It was difficult to make decisions quickly – so the government looked weak and indecisive (1929 onwards)</a:t>
                      </a:r>
                      <a:endParaRPr lang="en-GB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28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effectLst/>
                        </a:rPr>
                        <a:t>29</a:t>
                      </a:r>
                      <a:endParaRPr lang="en-GB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effectLst/>
                        </a:rPr>
                        <a:t>Reichstag</a:t>
                      </a:r>
                      <a:endParaRPr lang="en-GB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German parliament</a:t>
                      </a:r>
                    </a:p>
                  </a:txBody>
                  <a:tcPr marL="53171" marR="53171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50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effectLst/>
                        </a:rPr>
                        <a:t>30 </a:t>
                      </a:r>
                      <a:endParaRPr lang="en-GB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 smtClean="0">
                          <a:effectLst/>
                        </a:rPr>
                        <a:t>  Diktat </a:t>
                      </a:r>
                      <a:endParaRPr lang="en-GB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effectLst/>
                        </a:rPr>
                        <a:t>The Germans believed that the Peace treaty of 1919 was a dictated peace (forced)</a:t>
                      </a:r>
                      <a:endParaRPr lang="en-GB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450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en-GB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effectLst/>
                        </a:rPr>
                        <a:t>Freikorps</a:t>
                      </a:r>
                      <a:endParaRPr lang="en-GB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Ex military soldiers who wanted to overthrow </a:t>
                      </a:r>
                      <a:r>
                        <a:rPr lang="en-GB" sz="700" dirty="0" smtClean="0">
                          <a:effectLst/>
                        </a:rPr>
                        <a:t>the</a:t>
                      </a:r>
                      <a:r>
                        <a:rPr lang="en-GB" sz="700" baseline="0" dirty="0" smtClean="0">
                          <a:effectLst/>
                        </a:rPr>
                        <a:t> Weimar Republic and replace with one strong leader.</a:t>
                      </a:r>
                      <a:endParaRPr lang="en-GB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150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en-GB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 err="1">
                          <a:effectLst/>
                        </a:rPr>
                        <a:t>Rentenmark</a:t>
                      </a:r>
                      <a:endParaRPr lang="en-GB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currency of Germany</a:t>
                      </a:r>
                      <a:r>
                        <a:rPr lang="en-GB" sz="7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7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replacing worthless money in  </a:t>
                      </a:r>
                      <a:r>
                        <a:rPr lang="en-GB" sz="7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November 1923</a:t>
                      </a:r>
                      <a:endParaRPr lang="en-GB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828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  <a:endParaRPr lang="en-GB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effectLst/>
                        </a:rPr>
                        <a:t>Hyperinflation</a:t>
                      </a:r>
                      <a:endParaRPr lang="en-GB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When money </a:t>
                      </a:r>
                      <a:r>
                        <a:rPr lang="en-GB" sz="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loses </a:t>
                      </a:r>
                      <a:r>
                        <a:rPr lang="en-GB" sz="7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its value</a:t>
                      </a:r>
                    </a:p>
                  </a:txBody>
                  <a:tcPr marL="53171" marR="53171" marT="0" marB="0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150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  <a:endParaRPr lang="en-GB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effectLst/>
                        </a:rPr>
                        <a:t>Dawes Plan</a:t>
                      </a:r>
                      <a:endParaRPr lang="en-GB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 agreement where the USA would</a:t>
                      </a:r>
                      <a:r>
                        <a:rPr lang="en-GB" sz="7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lend Germany </a:t>
                      </a:r>
                      <a:r>
                        <a:rPr lang="en-GB" sz="7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money $$$$$</a:t>
                      </a:r>
                      <a:endParaRPr lang="en-GB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182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en-GB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effectLst/>
                        </a:rPr>
                        <a:t>Young Plan</a:t>
                      </a:r>
                      <a:endParaRPr lang="en-GB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This lowered the reparations payment and gave Germany longer to pay</a:t>
                      </a:r>
                    </a:p>
                  </a:txBody>
                  <a:tcPr marL="53171" marR="53171" marT="0" marB="0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150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  <a:endParaRPr lang="en-GB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effectLst/>
                        </a:rPr>
                        <a:t>Treaty of Versailles</a:t>
                      </a:r>
                      <a:endParaRPr lang="en-GB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This </a:t>
                      </a:r>
                      <a:r>
                        <a:rPr lang="en-GB" sz="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“agreement “ was set out to determine how Germany </a:t>
                      </a:r>
                      <a:r>
                        <a:rPr lang="en-GB" sz="7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was going</a:t>
                      </a:r>
                      <a:r>
                        <a:rPr lang="en-GB" sz="7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to be treated after </a:t>
                      </a:r>
                      <a:r>
                        <a:rPr lang="en-GB" sz="7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WW1 – loss of land, </a:t>
                      </a:r>
                      <a:r>
                        <a:rPr lang="en-GB" sz="7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reuction</a:t>
                      </a:r>
                      <a:r>
                        <a:rPr lang="en-GB" sz="7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of army, money payment and blame for the entire war.</a:t>
                      </a:r>
                      <a:endParaRPr lang="en-GB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146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37</a:t>
                      </a:r>
                      <a:endParaRPr lang="en-GB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Locarno Pact</a:t>
                      </a: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 agreement on borders signed by Britain, France, Italy and Belgium</a:t>
                      </a:r>
                    </a:p>
                  </a:txBody>
                  <a:tcPr marL="53171" marR="53171" marT="0" marB="0"/>
                </a:tc>
                <a:extLst>
                  <a:ext uri="{0D108BD9-81ED-4DB2-BD59-A6C34878D82A}">
                    <a16:rowId xmlns:a16="http://schemas.microsoft.com/office/drawing/2014/main" xmlns="" val="410600879"/>
                  </a:ext>
                </a:extLst>
              </a:tr>
              <a:tr h="2150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38</a:t>
                      </a:r>
                      <a:endParaRPr lang="en-GB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Kellogg Briand Pact</a:t>
                      </a: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65 counties</a:t>
                      </a:r>
                      <a:r>
                        <a:rPr lang="en-GB" sz="7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including Germany agreed to resolve conflict peacefully</a:t>
                      </a:r>
                      <a:endParaRPr lang="en-GB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extLst>
                  <a:ext uri="{0D108BD9-81ED-4DB2-BD59-A6C34878D82A}">
                    <a16:rowId xmlns:a16="http://schemas.microsoft.com/office/drawing/2014/main" xmlns="" val="2154028432"/>
                  </a:ext>
                </a:extLst>
              </a:tr>
              <a:tr h="2150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39</a:t>
                      </a:r>
                      <a:endParaRPr lang="en-GB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Coalition</a:t>
                      </a: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 government of two or more political </a:t>
                      </a:r>
                      <a:r>
                        <a:rPr lang="en-GB" sz="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parties – very common during Weimar Germany </a:t>
                      </a:r>
                      <a:endParaRPr lang="en-GB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extLst>
                  <a:ext uri="{0D108BD9-81ED-4DB2-BD59-A6C34878D82A}">
                    <a16:rowId xmlns:a16="http://schemas.microsoft.com/office/drawing/2014/main" xmlns="" val="1267440990"/>
                  </a:ext>
                </a:extLst>
              </a:tr>
              <a:tr h="2150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40 </a:t>
                      </a:r>
                      <a:endParaRPr lang="en-GB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Democracy</a:t>
                      </a:r>
                      <a:r>
                        <a:rPr lang="en-GB" sz="7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Rul</a:t>
                      </a:r>
                      <a:r>
                        <a:rPr lang="en-GB" sz="7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where everyone has a say in how their country is run.</a:t>
                      </a:r>
                      <a:endParaRPr lang="en-GB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1917" y="33408"/>
            <a:ext cx="7736679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Knowledge Organiser: Weimar and Nazi Germany 1918-39 </a:t>
            </a:r>
            <a:r>
              <a:rPr lang="en-GB" sz="1400" b="1" dirty="0" smtClean="0"/>
              <a:t>Part 1</a:t>
            </a:r>
            <a:r>
              <a:rPr lang="en-GB" sz="1400" b="1" dirty="0" smtClean="0"/>
              <a:t>:  </a:t>
            </a:r>
            <a:r>
              <a:rPr lang="en-GB" sz="1400" b="1" dirty="0"/>
              <a:t>The Weimar Republic, 1918-29</a:t>
            </a:r>
          </a:p>
        </p:txBody>
      </p:sp>
      <p:sp>
        <p:nvSpPr>
          <p:cNvPr id="3" name="Rectangle 2"/>
          <p:cNvSpPr/>
          <p:nvPr/>
        </p:nvSpPr>
        <p:spPr>
          <a:xfrm>
            <a:off x="4596128" y="454078"/>
            <a:ext cx="457200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b="1" u="sng" dirty="0">
                <a:cs typeface="Calibri"/>
              </a:rPr>
              <a:t>Exam Questions</a:t>
            </a:r>
            <a:r>
              <a:rPr lang="en-US" sz="900" dirty="0">
                <a:cs typeface="Calibri"/>
              </a:rPr>
              <a:t>​​</a:t>
            </a:r>
          </a:p>
          <a:p>
            <a:pPr>
              <a:buAutoNum type="arabicPeriod"/>
            </a:pPr>
            <a:r>
              <a:rPr lang="en-GB" sz="900" dirty="0"/>
              <a:t>Give two things you can infer from Source A </a:t>
            </a:r>
            <a:r>
              <a:rPr lang="en-GB" sz="900" dirty="0" smtClean="0"/>
              <a:t>about…. (4 marks )</a:t>
            </a:r>
          </a:p>
          <a:p>
            <a:pPr>
              <a:buAutoNum type="arabicPeriod"/>
            </a:pPr>
            <a:r>
              <a:rPr lang="en-US" sz="900" dirty="0" smtClean="0">
                <a:cs typeface="Calibri"/>
              </a:rPr>
              <a:t>Explain </a:t>
            </a:r>
            <a:r>
              <a:rPr lang="en-US" sz="900" dirty="0">
                <a:cs typeface="Calibri"/>
              </a:rPr>
              <a:t>why…(12 marks)</a:t>
            </a:r>
          </a:p>
          <a:p>
            <a:r>
              <a:rPr lang="en-GB" sz="900" dirty="0" smtClean="0"/>
              <a:t>3a How </a:t>
            </a:r>
            <a:r>
              <a:rPr lang="en-GB" sz="900" dirty="0"/>
              <a:t>useful are Sources B and C for an enquiry </a:t>
            </a:r>
            <a:r>
              <a:rPr lang="en-GB" sz="900" dirty="0" smtClean="0"/>
              <a:t>into… (8 marks )</a:t>
            </a:r>
          </a:p>
          <a:p>
            <a:r>
              <a:rPr lang="en-GB" sz="900" dirty="0" smtClean="0"/>
              <a:t>3b </a:t>
            </a:r>
            <a:r>
              <a:rPr lang="en-GB" sz="900" dirty="0"/>
              <a:t>Study Interpretations 1 and </a:t>
            </a:r>
            <a:r>
              <a:rPr lang="en-GB" sz="900" dirty="0" smtClean="0"/>
              <a:t>2……. </a:t>
            </a:r>
            <a:r>
              <a:rPr lang="en-GB" sz="900" dirty="0"/>
              <a:t>What is the main difference between the views</a:t>
            </a:r>
            <a:r>
              <a:rPr lang="en-GB" sz="900" dirty="0" smtClean="0"/>
              <a:t>? 4 marks)</a:t>
            </a:r>
          </a:p>
          <a:p>
            <a:r>
              <a:rPr lang="en-GB" sz="900" dirty="0" smtClean="0">
                <a:cs typeface="Calibri"/>
              </a:rPr>
              <a:t>3c </a:t>
            </a:r>
            <a:r>
              <a:rPr lang="en-GB" sz="900" dirty="0"/>
              <a:t>Suggest one reason Interpretations 1 and 2 give different views about </a:t>
            </a:r>
            <a:r>
              <a:rPr lang="en-GB" sz="900" dirty="0" smtClean="0"/>
              <a:t>….(4 marks)</a:t>
            </a:r>
          </a:p>
          <a:p>
            <a:r>
              <a:rPr lang="en-GB" sz="900" dirty="0" smtClean="0">
                <a:cs typeface="Calibri"/>
              </a:rPr>
              <a:t>3d </a:t>
            </a:r>
            <a:r>
              <a:rPr lang="en-GB" sz="900" dirty="0"/>
              <a:t>How far do you agree with Interpretation 2 about </a:t>
            </a:r>
            <a:r>
              <a:rPr lang="en-GB" sz="900" dirty="0" smtClean="0"/>
              <a:t>… (16 marks) plus 4 marks SPAG</a:t>
            </a:r>
          </a:p>
        </p:txBody>
      </p:sp>
      <p:pic>
        <p:nvPicPr>
          <p:cNvPr id="1026" name="Picture 2" descr="Image result for treaty of versailles lam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124" y="5204278"/>
            <a:ext cx="2102552" cy="157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dolchsto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2" y="5232335"/>
            <a:ext cx="2339323" cy="155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518" y="6646923"/>
            <a:ext cx="2328947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700" dirty="0" smtClean="0"/>
              <a:t>Stab in the back myth- many believed that the government had betrayed Germany by ending the war.</a:t>
            </a:r>
            <a:endParaRPr lang="en-GB" sz="700" dirty="0"/>
          </a:p>
        </p:txBody>
      </p:sp>
    </p:spTree>
    <p:extLst>
      <p:ext uri="{BB962C8B-B14F-4D97-AF65-F5344CB8AC3E}">
        <p14:creationId xmlns:p14="http://schemas.microsoft.com/office/powerpoint/2010/main" val="407222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974820"/>
              </p:ext>
            </p:extLst>
          </p:nvPr>
        </p:nvGraphicFramePr>
        <p:xfrm>
          <a:off x="179512" y="558335"/>
          <a:ext cx="4392488" cy="488688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36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088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09352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</a:rPr>
                        <a:t>Hitler’s Rise to Power</a:t>
                      </a:r>
                      <a:endParaRPr lang="en-GB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90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Hitler sets</a:t>
                      </a:r>
                      <a:r>
                        <a:rPr lang="en-GB" sz="800" baseline="0" dirty="0">
                          <a:effectLst/>
                        </a:rPr>
                        <a:t> up the Nazi Party in 1920 and becomes Chancellor in January 1933. This happens for a variety of reasons – Hitler’s strengths, </a:t>
                      </a:r>
                      <a:r>
                        <a:rPr lang="en-GB" sz="800" baseline="0" dirty="0" smtClean="0">
                          <a:effectLst/>
                        </a:rPr>
                        <a:t>weaknesses of </a:t>
                      </a:r>
                      <a:r>
                        <a:rPr lang="en-GB" sz="800" baseline="0" dirty="0">
                          <a:effectLst/>
                        </a:rPr>
                        <a:t>the Weimar Republic, and </a:t>
                      </a:r>
                      <a:r>
                        <a:rPr lang="en-GB" sz="800" baseline="0" dirty="0" smtClean="0">
                          <a:effectLst/>
                        </a:rPr>
                        <a:t>other problems.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2418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</a:rPr>
                        <a:t>Key events</a:t>
                      </a:r>
                      <a:endParaRPr lang="en-GB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19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8257" marR="482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1919 </a:t>
                      </a:r>
                      <a:r>
                        <a:rPr lang="en-GB" sz="8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Hitler joins the German</a:t>
                      </a:r>
                      <a:r>
                        <a:rPr lang="en-GB" sz="800" b="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Worker’s Party</a:t>
                      </a:r>
                      <a:endParaRPr lang="en-GB" sz="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19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GB" sz="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1920 </a:t>
                      </a:r>
                      <a:r>
                        <a:rPr lang="en-GB" sz="8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Hitler sets</a:t>
                      </a:r>
                      <a:r>
                        <a:rPr lang="en-GB" sz="800" b="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up the Nazi Party</a:t>
                      </a:r>
                      <a:endParaRPr lang="en-GB" sz="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67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1921 </a:t>
                      </a:r>
                      <a:r>
                        <a:rPr lang="en-GB" sz="8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Hitler</a:t>
                      </a:r>
                      <a:r>
                        <a:rPr lang="en-GB" sz="800" b="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introduces the SA</a:t>
                      </a:r>
                      <a:endParaRPr lang="en-GB" sz="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17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8257" marR="482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1923 </a:t>
                      </a:r>
                      <a:r>
                        <a:rPr lang="en-GB" sz="8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Munich Putsch</a:t>
                      </a:r>
                    </a:p>
                  </a:txBody>
                  <a:tcPr marL="48257" marR="48257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4221">
                <a:tc>
                  <a:txBody>
                    <a:bodyPr/>
                    <a:lstStyle/>
                    <a:p>
                      <a:r>
                        <a:rPr lang="en-GB" sz="800" dirty="0"/>
                        <a:t>6</a:t>
                      </a:r>
                    </a:p>
                  </a:txBody>
                  <a:tcPr marL="48257" marR="482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</a:rPr>
                        <a:t>1925 </a:t>
                      </a:r>
                      <a:r>
                        <a:rPr lang="en-GB" sz="800" b="1" dirty="0" smtClean="0">
                          <a:effectLst/>
                        </a:rPr>
                        <a:t>In jail Hitler wrote</a:t>
                      </a:r>
                      <a:r>
                        <a:rPr lang="en-GB" sz="800" b="1" baseline="0" dirty="0" smtClean="0">
                          <a:effectLst/>
                        </a:rPr>
                        <a:t> </a:t>
                      </a:r>
                      <a:r>
                        <a:rPr lang="en-GB" sz="800" b="0" dirty="0" smtClean="0">
                          <a:effectLst/>
                        </a:rPr>
                        <a:t>Mein </a:t>
                      </a:r>
                      <a:r>
                        <a:rPr lang="en-GB" sz="800" b="0" dirty="0" err="1">
                          <a:effectLst/>
                        </a:rPr>
                        <a:t>Kampf</a:t>
                      </a:r>
                      <a:r>
                        <a:rPr lang="en-GB" sz="800" b="0" dirty="0">
                          <a:effectLst/>
                        </a:rPr>
                        <a:t> published</a:t>
                      </a:r>
                      <a:endParaRPr lang="en-GB" sz="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4221">
                <a:tc>
                  <a:txBody>
                    <a:bodyPr/>
                    <a:lstStyle/>
                    <a:p>
                      <a:r>
                        <a:rPr lang="en-GB" sz="800" dirty="0"/>
                        <a:t>7</a:t>
                      </a:r>
                    </a:p>
                  </a:txBody>
                  <a:tcPr marL="48257" marR="482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1926</a:t>
                      </a:r>
                      <a:r>
                        <a:rPr lang="en-GB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Bamberg Conference</a:t>
                      </a:r>
                    </a:p>
                  </a:txBody>
                  <a:tcPr marL="48257" marR="48257" marT="0" marB="0"/>
                </a:tc>
                <a:extLst>
                  <a:ext uri="{0D108BD9-81ED-4DB2-BD59-A6C34878D82A}">
                    <a16:rowId xmlns:a16="http://schemas.microsoft.com/office/drawing/2014/main" xmlns="" val="3825099346"/>
                  </a:ext>
                </a:extLst>
              </a:tr>
              <a:tr h="194221">
                <a:tc>
                  <a:txBody>
                    <a:bodyPr/>
                    <a:lstStyle/>
                    <a:p>
                      <a:r>
                        <a:rPr lang="en-GB" sz="800" dirty="0"/>
                        <a:t>8</a:t>
                      </a:r>
                    </a:p>
                  </a:txBody>
                  <a:tcPr marL="48257" marR="4825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1928</a:t>
                      </a:r>
                      <a:r>
                        <a:rPr lang="en-GB" sz="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Nazis win 12 seats in Reichstag</a:t>
                      </a:r>
                    </a:p>
                  </a:txBody>
                  <a:tcPr marL="48257" marR="48257" marT="0" marB="0"/>
                </a:tc>
                <a:extLst>
                  <a:ext uri="{0D108BD9-81ED-4DB2-BD59-A6C34878D82A}">
                    <a16:rowId xmlns:a16="http://schemas.microsoft.com/office/drawing/2014/main" xmlns="" val="1766759222"/>
                  </a:ext>
                </a:extLst>
              </a:tr>
              <a:tr h="194221">
                <a:tc>
                  <a:txBody>
                    <a:bodyPr/>
                    <a:lstStyle/>
                    <a:p>
                      <a:r>
                        <a:rPr lang="en-GB" sz="800" dirty="0"/>
                        <a:t>9</a:t>
                      </a:r>
                    </a:p>
                  </a:txBody>
                  <a:tcPr marL="48257" marR="482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1929</a:t>
                      </a:r>
                      <a:r>
                        <a:rPr lang="en-GB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Death of</a:t>
                      </a:r>
                      <a:r>
                        <a:rPr lang="en-GB" sz="8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Stresemann and Wall Street Crash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extLst>
                  <a:ext uri="{0D108BD9-81ED-4DB2-BD59-A6C34878D82A}">
                    <a16:rowId xmlns:a16="http://schemas.microsoft.com/office/drawing/2014/main" xmlns="" val="131054444"/>
                  </a:ext>
                </a:extLst>
              </a:tr>
              <a:tr h="194221">
                <a:tc>
                  <a:txBody>
                    <a:bodyPr/>
                    <a:lstStyle/>
                    <a:p>
                      <a:r>
                        <a:rPr lang="en-GB" sz="800" dirty="0"/>
                        <a:t>10</a:t>
                      </a:r>
                    </a:p>
                  </a:txBody>
                  <a:tcPr marL="48257" marR="482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1930</a:t>
                      </a:r>
                      <a:r>
                        <a:rPr lang="en-GB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Nazis win 107 seats in Reichstag</a:t>
                      </a:r>
                    </a:p>
                  </a:txBody>
                  <a:tcPr marL="48257" marR="48257" marT="0" marB="0"/>
                </a:tc>
                <a:extLst>
                  <a:ext uri="{0D108BD9-81ED-4DB2-BD59-A6C34878D82A}">
                    <a16:rowId xmlns:a16="http://schemas.microsoft.com/office/drawing/2014/main" xmlns="" val="2535122144"/>
                  </a:ext>
                </a:extLst>
              </a:tr>
              <a:tr h="194221">
                <a:tc>
                  <a:txBody>
                    <a:bodyPr/>
                    <a:lstStyle/>
                    <a:p>
                      <a:r>
                        <a:rPr lang="en-GB" sz="800" dirty="0"/>
                        <a:t>11</a:t>
                      </a:r>
                    </a:p>
                  </a:txBody>
                  <a:tcPr marL="48257" marR="482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1932 July </a:t>
                      </a:r>
                      <a:r>
                        <a:rPr lang="en-GB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Nazis win 230</a:t>
                      </a:r>
                      <a:r>
                        <a:rPr lang="en-GB" sz="8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seats in Reichstag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extLst>
                  <a:ext uri="{0D108BD9-81ED-4DB2-BD59-A6C34878D82A}">
                    <a16:rowId xmlns:a16="http://schemas.microsoft.com/office/drawing/2014/main" xmlns="" val="2548090325"/>
                  </a:ext>
                </a:extLst>
              </a:tr>
              <a:tr h="194221">
                <a:tc>
                  <a:txBody>
                    <a:bodyPr/>
                    <a:lstStyle/>
                    <a:p>
                      <a:r>
                        <a:rPr lang="en-GB" sz="800" dirty="0"/>
                        <a:t>12</a:t>
                      </a:r>
                    </a:p>
                  </a:txBody>
                  <a:tcPr marL="48257" marR="482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1932 November </a:t>
                      </a:r>
                      <a:r>
                        <a:rPr lang="en-GB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Nazis win 196 seats in Reichstag</a:t>
                      </a:r>
                    </a:p>
                  </a:txBody>
                  <a:tcPr marL="48257" marR="48257" marT="0" marB="0"/>
                </a:tc>
                <a:extLst>
                  <a:ext uri="{0D108BD9-81ED-4DB2-BD59-A6C34878D82A}">
                    <a16:rowId xmlns:a16="http://schemas.microsoft.com/office/drawing/2014/main" xmlns="" val="1494708950"/>
                  </a:ext>
                </a:extLst>
              </a:tr>
              <a:tr h="194221">
                <a:tc>
                  <a:txBody>
                    <a:bodyPr/>
                    <a:lstStyle/>
                    <a:p>
                      <a:r>
                        <a:rPr lang="en-GB" sz="800" dirty="0"/>
                        <a:t>13</a:t>
                      </a:r>
                    </a:p>
                  </a:txBody>
                  <a:tcPr marL="48257" marR="482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1933 January </a:t>
                      </a:r>
                      <a:r>
                        <a:rPr lang="en-GB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Hitler</a:t>
                      </a:r>
                      <a:r>
                        <a:rPr lang="en-GB" sz="8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becomes Chancellor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extLst>
                  <a:ext uri="{0D108BD9-81ED-4DB2-BD59-A6C34878D82A}">
                    <a16:rowId xmlns:a16="http://schemas.microsoft.com/office/drawing/2014/main" xmlns="" val="1055243181"/>
                  </a:ext>
                </a:extLst>
              </a:tr>
              <a:tr h="222418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</a:rPr>
                        <a:t>Key Concepts</a:t>
                      </a:r>
                      <a:endParaRPr lang="en-GB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14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</a:rPr>
                        <a:t>The Munich Putsch </a:t>
                      </a:r>
                      <a:r>
                        <a:rPr lang="en-GB" sz="800" b="0" dirty="0">
                          <a:effectLst/>
                        </a:rPr>
                        <a:t>is a significant event. Although a</a:t>
                      </a:r>
                      <a:r>
                        <a:rPr lang="en-GB" sz="800" b="0" baseline="0" dirty="0">
                          <a:effectLst/>
                        </a:rPr>
                        <a:t> failure, Hitler gained publicity, he wrote Mein </a:t>
                      </a:r>
                      <a:r>
                        <a:rPr lang="en-GB" sz="800" b="0" baseline="0" dirty="0" err="1">
                          <a:effectLst/>
                        </a:rPr>
                        <a:t>Kampf</a:t>
                      </a:r>
                      <a:r>
                        <a:rPr lang="en-GB" sz="800" b="0" baseline="0" dirty="0">
                          <a:effectLst/>
                        </a:rPr>
                        <a:t> and he realised that if he was to win power, he needed to do this by votes and not by force. </a:t>
                      </a:r>
                      <a:endParaRPr lang="en-GB" sz="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Stable Stresemann </a:t>
                      </a:r>
                      <a:r>
                        <a:rPr lang="en-GB" sz="8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caused problems</a:t>
                      </a:r>
                      <a:r>
                        <a:rPr lang="en-GB" sz="800" b="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for the popularity of the Nazi Party. When times were good, voters were not attracted to the Nazi policies. </a:t>
                      </a:r>
                      <a:endParaRPr lang="en-GB" sz="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Wall</a:t>
                      </a:r>
                      <a:r>
                        <a:rPr lang="en-GB" sz="800" b="1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Street Crash </a:t>
                      </a:r>
                      <a:r>
                        <a:rPr lang="en-GB" sz="800" b="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was a major turning point in the fortunes of the Nazi Party. The Nazi message did not change but people were now prepared to hear it. </a:t>
                      </a:r>
                      <a:endParaRPr lang="en-GB" sz="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48257" marR="482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Political Intrigue </a:t>
                      </a:r>
                      <a:r>
                        <a:rPr lang="en-GB" sz="8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-Hitler</a:t>
                      </a:r>
                      <a:r>
                        <a:rPr lang="en-GB" sz="800" b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800" b="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was handed power by political </a:t>
                      </a:r>
                      <a:r>
                        <a:rPr lang="en-GB" sz="800" b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elites Von Papen and Hindenburg </a:t>
                      </a:r>
                      <a:r>
                        <a:rPr lang="en-GB" sz="800" b="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who feared a Communist take </a:t>
                      </a:r>
                      <a:r>
                        <a:rPr lang="en-GB" sz="800" b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over.</a:t>
                      </a:r>
                      <a:endParaRPr lang="en-GB" sz="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extLst>
                  <a:ext uri="{0D108BD9-81ED-4DB2-BD59-A6C34878D82A}">
                    <a16:rowId xmlns:a16="http://schemas.microsoft.com/office/drawing/2014/main" xmlns="" val="1325039349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108485"/>
              </p:ext>
            </p:extLst>
          </p:nvPr>
        </p:nvGraphicFramePr>
        <p:xfrm>
          <a:off x="4668747" y="3422132"/>
          <a:ext cx="4464495" cy="339009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59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94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490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50884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</a:rPr>
                        <a:t>Key Words</a:t>
                      </a:r>
                      <a:endParaRPr lang="en-GB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46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NSDAP</a:t>
                      </a: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Nazis</a:t>
                      </a:r>
                    </a:p>
                  </a:txBody>
                  <a:tcPr marL="53171" marR="53171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04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Ideology</a:t>
                      </a:r>
                      <a:endParaRPr lang="en-GB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Ideas, values 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24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Volk</a:t>
                      </a: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notion of pure German people</a:t>
                      </a:r>
                    </a:p>
                  </a:txBody>
                  <a:tcPr marL="53171" marR="53171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24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 Point Programme</a:t>
                      </a: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political manifesto of the Nazi Party</a:t>
                      </a:r>
                    </a:p>
                  </a:txBody>
                  <a:tcPr marL="53171" marR="53171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61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Fuhrerprinzip</a:t>
                      </a:r>
                      <a:endParaRPr lang="en-GB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Belief that one person should run</a:t>
                      </a:r>
                      <a:r>
                        <a:rPr lang="en-GB" sz="8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 Party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24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Swastika</a:t>
                      </a: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Emblem of the Nazi Party</a:t>
                      </a:r>
                    </a:p>
                  </a:txBody>
                  <a:tcPr marL="53171" marR="53171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24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25</a:t>
                      </a: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 or Sturmabteilung</a:t>
                      </a: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Private army of the Nazi Party headed by </a:t>
                      </a:r>
                      <a:r>
                        <a:rPr lang="en-GB" sz="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Rohm – known as the brown shirts.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24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Aryan</a:t>
                      </a: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Pure German </a:t>
                      </a:r>
                      <a:r>
                        <a:rPr lang="en-GB" sz="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people – blonde hair, blue eyes.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95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Anti-Semitism</a:t>
                      </a: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Hatred of the Jewish people</a:t>
                      </a:r>
                    </a:p>
                  </a:txBody>
                  <a:tcPr marL="53171" marR="53171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05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Mein </a:t>
                      </a:r>
                      <a:r>
                        <a:rPr lang="en-GB" sz="8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Kampf</a:t>
                      </a:r>
                      <a:endParaRPr lang="en-GB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Hitler’s autobiography</a:t>
                      </a:r>
                    </a:p>
                  </a:txBody>
                  <a:tcPr marL="53171" marR="53171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552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29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Putsch</a:t>
                      </a: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 attempt to get power illegally </a:t>
                      </a:r>
                    </a:p>
                  </a:txBody>
                  <a:tcPr marL="53171" marR="53171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552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Blood Martyrs</a:t>
                      </a: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 Nazis</a:t>
                      </a:r>
                      <a:r>
                        <a:rPr lang="en-GB" sz="8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who died at the Munich Putsch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extLst>
                  <a:ext uri="{0D108BD9-81ED-4DB2-BD59-A6C34878D82A}">
                    <a16:rowId xmlns:a16="http://schemas.microsoft.com/office/drawing/2014/main" xmlns="" val="3537809601"/>
                  </a:ext>
                </a:extLst>
              </a:tr>
              <a:tr h="2134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31</a:t>
                      </a: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Gau</a:t>
                      </a:r>
                      <a:r>
                        <a:rPr lang="en-GB" sz="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Local Nazi  </a:t>
                      </a:r>
                      <a:r>
                        <a:rPr lang="en-GB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party </a:t>
                      </a:r>
                      <a:r>
                        <a:rPr lang="en-GB" sz="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branches.</a:t>
                      </a:r>
                      <a:r>
                        <a:rPr lang="en-GB" sz="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Goebbels was </a:t>
                      </a:r>
                      <a:r>
                        <a:rPr lang="en-GB" sz="8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Gauletier</a:t>
                      </a:r>
                      <a:r>
                        <a:rPr lang="en-GB" sz="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for Berlin.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extLst>
                  <a:ext uri="{0D108BD9-81ED-4DB2-BD59-A6C34878D82A}">
                    <a16:rowId xmlns:a16="http://schemas.microsoft.com/office/drawing/2014/main" xmlns="" val="59913408"/>
                  </a:ext>
                </a:extLst>
              </a:tr>
              <a:tr h="1552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32</a:t>
                      </a: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SS </a:t>
                      </a: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Hitler’s bodyguards </a:t>
                      </a:r>
                      <a:r>
                        <a:rPr lang="en-GB" sz="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–</a:t>
                      </a:r>
                      <a:r>
                        <a:rPr lang="en-GB" sz="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black shirts 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extLst>
                  <a:ext uri="{0D108BD9-81ED-4DB2-BD59-A6C34878D82A}">
                    <a16:rowId xmlns:a16="http://schemas.microsoft.com/office/drawing/2014/main" xmlns="" val="1736173245"/>
                  </a:ext>
                </a:extLst>
              </a:tr>
              <a:tr h="1840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33</a:t>
                      </a: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KPD</a:t>
                      </a: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German Communist Party</a:t>
                      </a:r>
                    </a:p>
                  </a:txBody>
                  <a:tcPr marL="53171" marR="53171" marT="0" marB="0"/>
                </a:tc>
                <a:extLst>
                  <a:ext uri="{0D108BD9-81ED-4DB2-BD59-A6C34878D82A}">
                    <a16:rowId xmlns:a16="http://schemas.microsoft.com/office/drawing/2014/main" xmlns="" val="860420012"/>
                  </a:ext>
                </a:extLst>
              </a:tr>
              <a:tr h="1422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34</a:t>
                      </a: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Propaganda</a:t>
                      </a: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Goebbels </a:t>
                      </a:r>
                      <a:r>
                        <a:rPr lang="en-GB" sz="8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created </a:t>
                      </a:r>
                      <a:r>
                        <a:rPr lang="en-GB" sz="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information, biased or misleading nature, used to promote a political cause or point of view.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extLst>
                  <a:ext uri="{0D108BD9-81ED-4DB2-BD59-A6C34878D82A}">
                    <a16:rowId xmlns:a16="http://schemas.microsoft.com/office/drawing/2014/main" xmlns="" val="1148295890"/>
                  </a:ext>
                </a:extLst>
              </a:tr>
              <a:tr h="1422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Hindenburg</a:t>
                      </a: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President of the Republic from</a:t>
                      </a:r>
                      <a:r>
                        <a:rPr lang="en-GB" sz="8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1925 to 1934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extLst>
                  <a:ext uri="{0D108BD9-81ED-4DB2-BD59-A6C34878D82A}">
                    <a16:rowId xmlns:a16="http://schemas.microsoft.com/office/drawing/2014/main" xmlns="" val="165175066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8" y="116632"/>
            <a:ext cx="8496944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Knowledge Organiser: Weimar and Nazi Germany 1918-39 </a:t>
            </a:r>
            <a:r>
              <a:rPr lang="en-GB" sz="1400" b="1" dirty="0" smtClean="0"/>
              <a:t> Part 2</a:t>
            </a:r>
            <a:r>
              <a:rPr lang="en-GB" sz="1400" b="1" dirty="0"/>
              <a:t>:  Hitler’s Rise to Power, 1919-33</a:t>
            </a:r>
          </a:p>
        </p:txBody>
      </p:sp>
      <p:sp>
        <p:nvSpPr>
          <p:cNvPr id="2" name="Rectangle 1"/>
          <p:cNvSpPr/>
          <p:nvPr/>
        </p:nvSpPr>
        <p:spPr>
          <a:xfrm>
            <a:off x="4625752" y="390999"/>
            <a:ext cx="457200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900" b="1" u="sng" dirty="0">
                <a:solidFill>
                  <a:prstClr val="black"/>
                </a:solidFill>
                <a:cs typeface="Calibri"/>
              </a:rPr>
              <a:t>Exam Questions</a:t>
            </a:r>
            <a:r>
              <a:rPr lang="en-US" sz="900" dirty="0">
                <a:solidFill>
                  <a:prstClr val="black"/>
                </a:solidFill>
                <a:cs typeface="Calibri"/>
              </a:rPr>
              <a:t>​​</a:t>
            </a:r>
          </a:p>
          <a:p>
            <a:pPr lvl="0">
              <a:buFontTx/>
              <a:buAutoNum type="arabicPeriod"/>
            </a:pPr>
            <a:r>
              <a:rPr lang="en-GB" sz="900" dirty="0">
                <a:solidFill>
                  <a:prstClr val="black"/>
                </a:solidFill>
              </a:rPr>
              <a:t>Give two things you can infer from Source A about…. (4 marks )</a:t>
            </a:r>
          </a:p>
          <a:p>
            <a:pPr lvl="0">
              <a:buFontTx/>
              <a:buAutoNum type="arabicPeriod"/>
            </a:pPr>
            <a:r>
              <a:rPr lang="en-US" sz="900" dirty="0">
                <a:solidFill>
                  <a:prstClr val="black"/>
                </a:solidFill>
                <a:cs typeface="Calibri"/>
              </a:rPr>
              <a:t>Explain why…(12 marks)</a:t>
            </a:r>
          </a:p>
          <a:p>
            <a:pPr lvl="0"/>
            <a:r>
              <a:rPr lang="en-GB" sz="900" dirty="0">
                <a:solidFill>
                  <a:prstClr val="black"/>
                </a:solidFill>
              </a:rPr>
              <a:t>3a How useful are Sources B and C for an enquiry into… (8 marks )</a:t>
            </a:r>
          </a:p>
          <a:p>
            <a:pPr lvl="0"/>
            <a:r>
              <a:rPr lang="en-GB" sz="900" dirty="0">
                <a:solidFill>
                  <a:prstClr val="black"/>
                </a:solidFill>
              </a:rPr>
              <a:t>3b Study Interpretations 1 and 2……. What is the main difference between the views? 4 marks)</a:t>
            </a:r>
          </a:p>
          <a:p>
            <a:pPr lvl="0"/>
            <a:r>
              <a:rPr lang="en-GB" sz="900" dirty="0">
                <a:solidFill>
                  <a:prstClr val="black"/>
                </a:solidFill>
                <a:cs typeface="Calibri"/>
              </a:rPr>
              <a:t>3c </a:t>
            </a:r>
            <a:r>
              <a:rPr lang="en-GB" sz="900" dirty="0">
                <a:solidFill>
                  <a:prstClr val="black"/>
                </a:solidFill>
              </a:rPr>
              <a:t>Suggest one reason Interpretations 1 and 2 give different views about ….(4 marks)</a:t>
            </a:r>
          </a:p>
          <a:p>
            <a:pPr lvl="0"/>
            <a:r>
              <a:rPr lang="en-GB" sz="900" dirty="0">
                <a:solidFill>
                  <a:prstClr val="black"/>
                </a:solidFill>
                <a:cs typeface="Calibri"/>
              </a:rPr>
              <a:t>3d </a:t>
            </a:r>
            <a:r>
              <a:rPr lang="en-GB" sz="900" dirty="0">
                <a:solidFill>
                  <a:prstClr val="black"/>
                </a:solidFill>
              </a:rPr>
              <a:t>How far do you agree with Interpretation 2 about … (16 marks) plus 4 marks SPAG</a:t>
            </a:r>
          </a:p>
        </p:txBody>
      </p:sp>
      <p:pic>
        <p:nvPicPr>
          <p:cNvPr id="2050" name="Picture 2" descr="munichbeerhallputsc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37" t="-1548" r="26031" b="43232"/>
          <a:stretch/>
        </p:blipFill>
        <p:spPr bwMode="auto">
          <a:xfrm>
            <a:off x="7688309" y="1411082"/>
            <a:ext cx="1368152" cy="194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nazi propaganda19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747" y="1426676"/>
            <a:ext cx="1415421" cy="200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069" y="1443501"/>
            <a:ext cx="1463849" cy="1969304"/>
          </a:xfrm>
          <a:prstGeom prst="rect">
            <a:avLst/>
          </a:prstGeom>
        </p:spPr>
      </p:pic>
      <p:pic>
        <p:nvPicPr>
          <p:cNvPr id="2054" name="Picture 6" descr="Image result for hitler swastik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0" r="1301" b="9002"/>
          <a:stretch/>
        </p:blipFill>
        <p:spPr bwMode="auto">
          <a:xfrm>
            <a:off x="179512" y="5543242"/>
            <a:ext cx="2376264" cy="131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hitl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08" y="5543243"/>
            <a:ext cx="2006061" cy="133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60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916824"/>
              </p:ext>
            </p:extLst>
          </p:nvPr>
        </p:nvGraphicFramePr>
        <p:xfrm>
          <a:off x="107504" y="517051"/>
          <a:ext cx="4248472" cy="334144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36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648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33817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</a:rPr>
                        <a:t>Nazi Control</a:t>
                      </a:r>
                      <a:r>
                        <a:rPr lang="en-GB" sz="800" b="1" baseline="0" dirty="0">
                          <a:effectLst/>
                        </a:rPr>
                        <a:t> and Dictatorship</a:t>
                      </a:r>
                      <a:endParaRPr lang="en-GB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33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1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This</a:t>
                      </a:r>
                      <a:r>
                        <a:rPr lang="en-GB" sz="800" baseline="0" dirty="0">
                          <a:effectLst/>
                        </a:rPr>
                        <a:t> was a time when Hitler formed a legal dictatorship and put in place methods of propaganda and </a:t>
                      </a:r>
                      <a:r>
                        <a:rPr lang="en-GB" sz="800" baseline="0" dirty="0" smtClean="0">
                          <a:effectLst/>
                        </a:rPr>
                        <a:t>censorship and a police state </a:t>
                      </a:r>
                      <a:r>
                        <a:rPr lang="en-GB" sz="800" baseline="0" dirty="0">
                          <a:effectLst/>
                        </a:rPr>
                        <a:t>to persuade and encourage all Germany people to support Nazi ideals.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3817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</a:rPr>
                        <a:t>Key events</a:t>
                      </a:r>
                      <a:endParaRPr lang="en-GB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62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8257" marR="482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1933 January </a:t>
                      </a:r>
                      <a:r>
                        <a:rPr lang="en-GB" sz="8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Hitler</a:t>
                      </a:r>
                      <a:r>
                        <a:rPr lang="en-GB" sz="800" b="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becomes Chancellor</a:t>
                      </a:r>
                      <a:endParaRPr lang="en-GB" sz="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82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GB" sz="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1933 February </a:t>
                      </a:r>
                      <a:r>
                        <a:rPr lang="en-GB" sz="8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Reichstag</a:t>
                      </a:r>
                      <a:r>
                        <a:rPr lang="en-GB" sz="800" b="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Fire</a:t>
                      </a:r>
                      <a:endParaRPr lang="en-GB" sz="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1933 March </a:t>
                      </a:r>
                      <a:r>
                        <a:rPr lang="en-GB" sz="8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Nazis win 288 seats</a:t>
                      </a:r>
                      <a:endParaRPr lang="en-GB" sz="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8257" marR="482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1933 March </a:t>
                      </a:r>
                      <a:r>
                        <a:rPr lang="en-GB" sz="8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Enabling Act passed</a:t>
                      </a:r>
                    </a:p>
                  </a:txBody>
                  <a:tcPr marL="48257" marR="48257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r>
                        <a:rPr lang="en-GB" sz="800" dirty="0"/>
                        <a:t>6</a:t>
                      </a:r>
                    </a:p>
                  </a:txBody>
                  <a:tcPr marL="48257" marR="482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</a:rPr>
                        <a:t>1933 July </a:t>
                      </a:r>
                      <a:r>
                        <a:rPr lang="en-GB" sz="800" b="0" dirty="0">
                          <a:effectLst/>
                        </a:rPr>
                        <a:t>Nazis become the only legal party</a:t>
                      </a:r>
                      <a:r>
                        <a:rPr lang="en-GB" sz="800" b="0" baseline="0" dirty="0">
                          <a:effectLst/>
                        </a:rPr>
                        <a:t> in Germany</a:t>
                      </a:r>
                      <a:endParaRPr lang="en-GB" sz="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r>
                        <a:rPr lang="en-GB" sz="800" dirty="0"/>
                        <a:t>7</a:t>
                      </a:r>
                    </a:p>
                  </a:txBody>
                  <a:tcPr marL="48257" marR="482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1934 June </a:t>
                      </a:r>
                      <a:r>
                        <a:rPr lang="en-GB" sz="8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Night of the Long Knives</a:t>
                      </a:r>
                    </a:p>
                  </a:txBody>
                  <a:tcPr marL="48257" marR="48257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r>
                        <a:rPr lang="en-GB" sz="800" dirty="0"/>
                        <a:t>8</a:t>
                      </a:r>
                    </a:p>
                  </a:txBody>
                  <a:tcPr marL="48257" marR="482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1934 August </a:t>
                      </a:r>
                      <a:r>
                        <a:rPr lang="en-GB" sz="8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President Hindenburg dies</a:t>
                      </a:r>
                    </a:p>
                  </a:txBody>
                  <a:tcPr marL="48257" marR="48257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r>
                        <a:rPr lang="en-GB" sz="800" dirty="0"/>
                        <a:t>9</a:t>
                      </a:r>
                    </a:p>
                  </a:txBody>
                  <a:tcPr marL="48257" marR="482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1934 August </a:t>
                      </a:r>
                      <a:r>
                        <a:rPr lang="en-GB" sz="8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Hitler combines the post of Chancellor</a:t>
                      </a:r>
                      <a:r>
                        <a:rPr lang="en-GB" sz="800" b="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and President and becomes Fuhrer</a:t>
                      </a:r>
                      <a:endParaRPr lang="en-GB" sz="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extLst>
                  <a:ext uri="{0D108BD9-81ED-4DB2-BD59-A6C34878D82A}">
                    <a16:rowId xmlns:a16="http://schemas.microsoft.com/office/drawing/2014/main" xmlns="" val="1734189329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r>
                        <a:rPr lang="en-GB" sz="800" dirty="0"/>
                        <a:t>10</a:t>
                      </a:r>
                    </a:p>
                  </a:txBody>
                  <a:tcPr marL="48257" marR="482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1934 </a:t>
                      </a:r>
                      <a:r>
                        <a:rPr lang="en-GB" sz="8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August German</a:t>
                      </a:r>
                      <a:r>
                        <a:rPr lang="en-GB" sz="800" b="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army swears allegiance to Hitler</a:t>
                      </a:r>
                      <a:endParaRPr lang="en-GB" sz="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extLst>
                  <a:ext uri="{0D108BD9-81ED-4DB2-BD59-A6C34878D82A}">
                    <a16:rowId xmlns:a16="http://schemas.microsoft.com/office/drawing/2014/main" xmlns="" val="79622580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en-GB" sz="800" dirty="0"/>
                        <a:t>11</a:t>
                      </a:r>
                    </a:p>
                  </a:txBody>
                  <a:tcPr marL="48257" marR="482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1938 </a:t>
                      </a:r>
                      <a:r>
                        <a:rPr lang="en-GB" sz="8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Over the course of the year, Hitler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removes 16 army generals</a:t>
                      </a:r>
                      <a:r>
                        <a:rPr lang="en-GB" sz="800" b="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from their positions</a:t>
                      </a:r>
                      <a:endParaRPr lang="en-GB" sz="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extLst>
                  <a:ext uri="{0D108BD9-81ED-4DB2-BD59-A6C34878D82A}">
                    <a16:rowId xmlns:a16="http://schemas.microsoft.com/office/drawing/2014/main" xmlns="" val="2027416009"/>
                  </a:ext>
                </a:extLst>
              </a:tr>
              <a:tr h="144016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</a:rPr>
                        <a:t>Key Concepts</a:t>
                      </a:r>
                      <a:endParaRPr lang="en-GB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</a:rPr>
                        <a:t>Removal </a:t>
                      </a:r>
                      <a:r>
                        <a:rPr lang="en-GB" sz="800" b="1" dirty="0" smtClean="0">
                          <a:effectLst/>
                        </a:rPr>
                        <a:t> of all opposition – </a:t>
                      </a:r>
                      <a:r>
                        <a:rPr lang="en-GB" sz="800" b="0" dirty="0">
                          <a:effectLst/>
                        </a:rPr>
                        <a:t>From 1933 to 1934,</a:t>
                      </a:r>
                      <a:r>
                        <a:rPr lang="en-GB" sz="800" b="0" baseline="0" dirty="0">
                          <a:effectLst/>
                        </a:rPr>
                        <a:t> Hitler removed all opposition and established himself as Fuhrer. </a:t>
                      </a:r>
                      <a:endParaRPr lang="en-GB" sz="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48257" marR="482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Control </a:t>
                      </a:r>
                      <a:r>
                        <a:rPr lang="en-GB" sz="800" b="1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en-GB" sz="800" b="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There was an attempt to control and influence attitudes. This was done by propaganda and terror. </a:t>
                      </a:r>
                      <a:endParaRPr lang="en-GB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48257" marR="482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Opposition – </a:t>
                      </a:r>
                      <a:r>
                        <a:rPr lang="en-GB" sz="8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youth</a:t>
                      </a:r>
                      <a:r>
                        <a:rPr lang="en-GB" sz="800" b="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and the churches opposed the regime</a:t>
                      </a:r>
                      <a:r>
                        <a:rPr lang="en-GB" sz="800" b="1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en-GB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352673"/>
              </p:ext>
            </p:extLst>
          </p:nvPr>
        </p:nvGraphicFramePr>
        <p:xfrm>
          <a:off x="4654540" y="3181062"/>
          <a:ext cx="4406919" cy="363519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59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02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507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5293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</a:rPr>
                        <a:t>Key Words</a:t>
                      </a:r>
                      <a:endParaRPr lang="en-GB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27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Marinus</a:t>
                      </a:r>
                      <a:r>
                        <a:rPr lang="en-GB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van der </a:t>
                      </a:r>
                      <a:r>
                        <a:rPr lang="en-GB" sz="8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Lubbe</a:t>
                      </a:r>
                      <a:endParaRPr lang="en-GB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Reichstag Fire</a:t>
                      </a:r>
                      <a:r>
                        <a:rPr lang="en-GB" sz="800" b="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was blamed on this Communist</a:t>
                      </a:r>
                      <a:endParaRPr lang="en-GB" sz="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0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16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Enabling Act</a:t>
                      </a: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Gave</a:t>
                      </a:r>
                      <a:r>
                        <a:rPr lang="en-GB" sz="8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the Nazis full power for the next 4 years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84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17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Gleichschaltung</a:t>
                      </a:r>
                      <a:endParaRPr lang="en-GB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Hitler’s attempt to bring</a:t>
                      </a:r>
                      <a:r>
                        <a:rPr lang="en-GB" sz="8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German society into line with Nazi philosophy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50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18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German Labour Front (DAF)</a:t>
                      </a: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Set</a:t>
                      </a:r>
                      <a:r>
                        <a:rPr lang="en-GB" sz="8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up to replace Trade Unions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50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19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Dachau</a:t>
                      </a: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First concentration camp</a:t>
                      </a:r>
                    </a:p>
                  </a:txBody>
                  <a:tcPr marL="53171" marR="53171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74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Centralisation</a:t>
                      </a: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Germany had been divided into districts called</a:t>
                      </a:r>
                      <a:r>
                        <a:rPr lang="en-GB" sz="8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Lander. Now Germany was run from Belin alone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50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Purge</a:t>
                      </a: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 get rid of opposition</a:t>
                      </a:r>
                    </a:p>
                  </a:txBody>
                  <a:tcPr marL="53171" marR="53171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50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Gestapo</a:t>
                      </a: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Secret police headed by Goering.</a:t>
                      </a:r>
                    </a:p>
                  </a:txBody>
                  <a:tcPr marL="53171" marR="53171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50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23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Night</a:t>
                      </a:r>
                      <a:r>
                        <a:rPr lang="en-GB" sz="800" b="1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of the Long Knives</a:t>
                      </a:r>
                      <a:endParaRPr lang="en-GB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Removal </a:t>
                      </a:r>
                      <a:r>
                        <a:rPr lang="en-GB" sz="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of SA leaders from the Nazi party by the SS (black shirts). This led to the army swearing an oath of loyalty to Hitler.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6021">
                <a:tc>
                  <a:txBody>
                    <a:bodyPr/>
                    <a:lstStyle/>
                    <a:p>
                      <a:r>
                        <a:rPr lang="en-GB" sz="800" dirty="0"/>
                        <a:t>24</a:t>
                      </a: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Sicherheitsdienst</a:t>
                      </a:r>
                      <a:r>
                        <a:rPr lang="en-GB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(SD)</a:t>
                      </a: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intelligence body of the Nazi Party</a:t>
                      </a:r>
                    </a:p>
                  </a:txBody>
                  <a:tcPr marL="53171" marR="53171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0404">
                <a:tc>
                  <a:txBody>
                    <a:bodyPr/>
                    <a:lstStyle/>
                    <a:p>
                      <a:r>
                        <a:rPr lang="en-GB" sz="800" dirty="0"/>
                        <a:t>25</a:t>
                      </a: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Concordat</a:t>
                      </a: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 July 1933</a:t>
                      </a:r>
                      <a:r>
                        <a:rPr lang="en-GB" sz="8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the Pope agreed to stay out of political matters if the Nazis did not interfere with Catholic affairs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8791">
                <a:tc>
                  <a:txBody>
                    <a:bodyPr/>
                    <a:lstStyle/>
                    <a:p>
                      <a:r>
                        <a:rPr lang="en-GB" sz="800" dirty="0"/>
                        <a:t>26</a:t>
                      </a: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Swing </a:t>
                      </a:r>
                      <a:r>
                        <a:rPr lang="en-GB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Youth</a:t>
                      </a: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Groups who apposed the Hitler Youth</a:t>
                      </a:r>
                    </a:p>
                  </a:txBody>
                  <a:tcPr marL="53171" marR="53171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9183">
                <a:tc>
                  <a:txBody>
                    <a:bodyPr/>
                    <a:lstStyle/>
                    <a:p>
                      <a:r>
                        <a:rPr lang="en-GB" sz="800" dirty="0"/>
                        <a:t>27</a:t>
                      </a: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Confessional Church</a:t>
                      </a: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church </a:t>
                      </a:r>
                      <a:r>
                        <a:rPr lang="en-GB" sz="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refused </a:t>
                      </a:r>
                      <a:r>
                        <a:rPr lang="en-GB" sz="8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 allow the </a:t>
                      </a:r>
                      <a:r>
                        <a:rPr lang="en-GB" sz="800" baseline="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Nazification</a:t>
                      </a:r>
                      <a:r>
                        <a:rPr lang="en-GB" sz="8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of religion. Led by Pastor Martin </a:t>
                      </a:r>
                      <a:r>
                        <a:rPr lang="en-GB" sz="800" baseline="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Niemoller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8" y="53063"/>
            <a:ext cx="8496944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Knowledge Organiser: Weimar and Nazi Germany 1918-39 </a:t>
            </a:r>
            <a:r>
              <a:rPr lang="en-GB" sz="1400" b="1" dirty="0" smtClean="0"/>
              <a:t> Part 3</a:t>
            </a:r>
            <a:r>
              <a:rPr lang="en-GB" sz="1400" b="1" dirty="0"/>
              <a:t>:  Nazi Control and Dictatorship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0" y="391977"/>
            <a:ext cx="457200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900" b="1" u="sng" dirty="0">
                <a:solidFill>
                  <a:prstClr val="black"/>
                </a:solidFill>
                <a:cs typeface="Calibri"/>
              </a:rPr>
              <a:t>Exam Questions</a:t>
            </a:r>
            <a:r>
              <a:rPr lang="en-US" sz="900" dirty="0">
                <a:solidFill>
                  <a:prstClr val="black"/>
                </a:solidFill>
                <a:cs typeface="Calibri"/>
              </a:rPr>
              <a:t>​​</a:t>
            </a:r>
          </a:p>
          <a:p>
            <a:pPr lvl="0">
              <a:buFontTx/>
              <a:buAutoNum type="arabicPeriod"/>
            </a:pPr>
            <a:r>
              <a:rPr lang="en-GB" sz="900" dirty="0">
                <a:solidFill>
                  <a:prstClr val="black"/>
                </a:solidFill>
              </a:rPr>
              <a:t>Give two things you can infer from Source A about…. (4 marks )</a:t>
            </a:r>
          </a:p>
          <a:p>
            <a:pPr lvl="0">
              <a:buFontTx/>
              <a:buAutoNum type="arabicPeriod"/>
            </a:pPr>
            <a:r>
              <a:rPr lang="en-US" sz="900" dirty="0">
                <a:solidFill>
                  <a:prstClr val="black"/>
                </a:solidFill>
                <a:cs typeface="Calibri"/>
              </a:rPr>
              <a:t>Explain why…(12 marks)</a:t>
            </a:r>
          </a:p>
          <a:p>
            <a:pPr lvl="0"/>
            <a:r>
              <a:rPr lang="en-GB" sz="900" dirty="0">
                <a:solidFill>
                  <a:prstClr val="black"/>
                </a:solidFill>
              </a:rPr>
              <a:t>3a How useful are Sources B and C for an enquiry into… (8 marks )</a:t>
            </a:r>
          </a:p>
          <a:p>
            <a:pPr lvl="0"/>
            <a:r>
              <a:rPr lang="en-GB" sz="900" dirty="0">
                <a:solidFill>
                  <a:prstClr val="black"/>
                </a:solidFill>
              </a:rPr>
              <a:t>3b Study Interpretations 1 and 2……. What is the main difference between the views? 4 marks)</a:t>
            </a:r>
          </a:p>
          <a:p>
            <a:pPr lvl="0"/>
            <a:r>
              <a:rPr lang="en-GB" sz="900" dirty="0">
                <a:solidFill>
                  <a:prstClr val="black"/>
                </a:solidFill>
                <a:cs typeface="Calibri"/>
              </a:rPr>
              <a:t>3c </a:t>
            </a:r>
            <a:r>
              <a:rPr lang="en-GB" sz="900" dirty="0">
                <a:solidFill>
                  <a:prstClr val="black"/>
                </a:solidFill>
              </a:rPr>
              <a:t>Suggest one reason Interpretations 1 and 2 give different views about ….(4 marks)</a:t>
            </a:r>
          </a:p>
          <a:p>
            <a:pPr lvl="0"/>
            <a:r>
              <a:rPr lang="en-GB" sz="900" dirty="0">
                <a:solidFill>
                  <a:prstClr val="black"/>
                </a:solidFill>
                <a:cs typeface="Calibri"/>
              </a:rPr>
              <a:t>3d </a:t>
            </a:r>
            <a:r>
              <a:rPr lang="en-GB" sz="900" dirty="0">
                <a:solidFill>
                  <a:prstClr val="black"/>
                </a:solidFill>
              </a:rPr>
              <a:t>How far do you agree with Interpretation 2 about … (16 marks) plus 4 marks SPAG</a:t>
            </a:r>
            <a:endParaRPr lang="en-GB" sz="900" dirty="0">
              <a:solidFill>
                <a:prstClr val="black"/>
              </a:solidFill>
            </a:endParaRPr>
          </a:p>
        </p:txBody>
      </p:sp>
      <p:pic>
        <p:nvPicPr>
          <p:cNvPr id="3074" name="Picture 2" descr="Why did Hitler succeed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14711"/>
            <a:ext cx="3318291" cy="280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1484943"/>
            <a:ext cx="2909907" cy="163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93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675961"/>
              </p:ext>
            </p:extLst>
          </p:nvPr>
        </p:nvGraphicFramePr>
        <p:xfrm>
          <a:off x="179512" y="620688"/>
          <a:ext cx="4248472" cy="356573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36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648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6023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</a:rPr>
                        <a:t>Life in Nazi Germany</a:t>
                      </a:r>
                      <a:endParaRPr lang="en-GB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0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lives of German citizens were changed after Hitler’s appointment as Chancellor. For</a:t>
                      </a:r>
                      <a:r>
                        <a:rPr lang="en-GB" sz="8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some, life was better under the Nazis but for others, it was much worse. 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0740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</a:rPr>
                        <a:t>Key events</a:t>
                      </a:r>
                      <a:endParaRPr lang="en-GB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48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8257" marR="482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1933 </a:t>
                      </a:r>
                      <a:r>
                        <a:rPr lang="en-GB" sz="8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Boycott of Jewish shops and businesses. Law for the Encouragement of Marriage. Sterilisation Law passed. </a:t>
                      </a:r>
                    </a:p>
                  </a:txBody>
                  <a:tcPr marL="48257" marR="48257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60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GB" sz="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1935 </a:t>
                      </a:r>
                      <a:r>
                        <a:rPr lang="en-GB" sz="8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Nuremberg Laws were passed.</a:t>
                      </a:r>
                    </a:p>
                  </a:txBody>
                  <a:tcPr marL="48257" marR="48257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72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1935 </a:t>
                      </a:r>
                      <a:r>
                        <a:rPr lang="en-GB" sz="8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Conscription introduced.</a:t>
                      </a:r>
                    </a:p>
                  </a:txBody>
                  <a:tcPr marL="48257" marR="48257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17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8257" marR="4825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1936 </a:t>
                      </a:r>
                      <a:r>
                        <a:rPr lang="en-GB" sz="8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Membership of the Hitler</a:t>
                      </a:r>
                      <a:r>
                        <a:rPr lang="en-GB" sz="800" b="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Youth made compulsory.</a:t>
                      </a:r>
                      <a:endParaRPr lang="en-GB" sz="8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6020">
                <a:tc>
                  <a:txBody>
                    <a:bodyPr/>
                    <a:lstStyle/>
                    <a:p>
                      <a:r>
                        <a:rPr lang="en-GB" sz="800" dirty="0"/>
                        <a:t>6</a:t>
                      </a:r>
                    </a:p>
                  </a:txBody>
                  <a:tcPr marL="48257" marR="4825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1938 </a:t>
                      </a:r>
                      <a:r>
                        <a:rPr lang="en-GB" sz="8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Jewish children were not allowed to attend</a:t>
                      </a:r>
                      <a:r>
                        <a:rPr lang="en-GB" sz="800" b="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German schools. </a:t>
                      </a:r>
                      <a:r>
                        <a:rPr lang="en-GB" sz="800" b="0" baseline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Lebensborn</a:t>
                      </a:r>
                      <a:r>
                        <a:rPr lang="en-GB" sz="800" b="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programme introduced. Kristallnacht. </a:t>
                      </a:r>
                      <a:endParaRPr lang="en-GB" sz="8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06119">
                <a:tc>
                  <a:txBody>
                    <a:bodyPr/>
                    <a:lstStyle/>
                    <a:p>
                      <a:r>
                        <a:rPr lang="en-GB" sz="800" dirty="0"/>
                        <a:t>7</a:t>
                      </a:r>
                    </a:p>
                  </a:txBody>
                  <a:tcPr marL="48257" marR="4825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1939 </a:t>
                      </a:r>
                      <a:r>
                        <a:rPr lang="en-GB" sz="8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The euthanasia campaign</a:t>
                      </a:r>
                      <a:r>
                        <a:rPr lang="en-GB" sz="800" b="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began. Designated Jewish ghettos established.</a:t>
                      </a:r>
                      <a:endParaRPr lang="en-GB" sz="8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0740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</a:rPr>
                        <a:t>Key Concepts</a:t>
                      </a:r>
                      <a:endParaRPr lang="en-GB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04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Anti-Semitism</a:t>
                      </a:r>
                      <a:r>
                        <a:rPr lang="en-GB" sz="8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– Persecution of the Jews grew continuously after 1933. </a:t>
                      </a:r>
                      <a:endParaRPr lang="en-GB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48257" marR="482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Young</a:t>
                      </a:r>
                      <a:r>
                        <a:rPr lang="en-GB" sz="800" b="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– The Nazis placed much emphasis on controlling the young as only then could they secure a ‘thousand year Reich’. Youth organisations and education indoctrinated the German youth. </a:t>
                      </a:r>
                      <a:endParaRPr lang="en-GB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48257" marR="482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Women – </a:t>
                      </a:r>
                      <a:r>
                        <a:rPr lang="en-GB" sz="8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Nazis</a:t>
                      </a:r>
                      <a:r>
                        <a:rPr lang="en-GB" sz="800" b="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had traditional family values but even these were tested by the needs of war and the desire to ensure a growing Aryan population.</a:t>
                      </a:r>
                      <a:endParaRPr lang="en-GB" sz="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48257" marR="482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Living Standards </a:t>
                      </a:r>
                      <a:r>
                        <a:rPr lang="en-GB" sz="8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– The Nazis</a:t>
                      </a:r>
                      <a:r>
                        <a:rPr lang="en-GB" sz="800" b="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did reduce unemployment but they did this by banning Jews and women from the workplace and by putting Germany on a war footing. Workers had limited rights. </a:t>
                      </a:r>
                      <a:endParaRPr lang="en-GB" sz="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57" marR="48257" marT="0" marB="0"/>
                </a:tc>
                <a:extLst>
                  <a:ext uri="{0D108BD9-81ED-4DB2-BD59-A6C34878D82A}">
                    <a16:rowId xmlns:a16="http://schemas.microsoft.com/office/drawing/2014/main" xmlns="" val="146586043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645177"/>
              </p:ext>
            </p:extLst>
          </p:nvPr>
        </p:nvGraphicFramePr>
        <p:xfrm>
          <a:off x="4618520" y="3440374"/>
          <a:ext cx="4417976" cy="33309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992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51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635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</a:rPr>
                        <a:t>Key Words</a:t>
                      </a:r>
                      <a:endParaRPr lang="en-GB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39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Kinder, </a:t>
                      </a:r>
                      <a:r>
                        <a:rPr lang="en-GB" sz="8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Kuche</a:t>
                      </a:r>
                      <a:r>
                        <a:rPr lang="en-GB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GB" sz="8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Kirche</a:t>
                      </a:r>
                      <a:endParaRPr lang="en-GB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Children, Kitchen,</a:t>
                      </a:r>
                      <a:r>
                        <a:rPr lang="en-GB" sz="800" b="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Church. </a:t>
                      </a:r>
                      <a:r>
                        <a:rPr lang="en-GB" sz="8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This summed up the Nazi</a:t>
                      </a:r>
                      <a:r>
                        <a:rPr lang="en-GB" sz="800" b="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ideal of womanhood</a:t>
                      </a:r>
                      <a:endParaRPr lang="en-GB" sz="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39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14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Motherhood</a:t>
                      </a:r>
                      <a:r>
                        <a:rPr lang="en-GB" sz="800" b="1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Cross Award</a:t>
                      </a:r>
                      <a:endParaRPr lang="en-GB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Given to women for large families</a:t>
                      </a:r>
                    </a:p>
                  </a:txBody>
                  <a:tcPr marL="53171" marR="53171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15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Lebensborn</a:t>
                      </a:r>
                      <a:endParaRPr lang="en-GB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Where unmarried women were impregnated by SS  men. </a:t>
                      </a:r>
                    </a:p>
                  </a:txBody>
                  <a:tcPr marL="53171" marR="53171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17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Nazi Teachers League</a:t>
                      </a: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All teachers</a:t>
                      </a:r>
                      <a:r>
                        <a:rPr lang="en-GB" sz="8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had to swear an oath of loyalty to the Nazis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18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Reich Labour Service</a:t>
                      </a: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 scheme to</a:t>
                      </a:r>
                      <a:r>
                        <a:rPr lang="en-GB" sz="8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provide young men with manual labour jobs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13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19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Invisible unemployment</a:t>
                      </a: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</a:t>
                      </a:r>
                      <a:r>
                        <a:rPr lang="en-GB" sz="8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Nazi unemployment figures did not include women, Jews, opponent and unmarried men under 25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80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Autobahn </a:t>
                      </a: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Motorway</a:t>
                      </a:r>
                    </a:p>
                  </a:txBody>
                  <a:tcPr marL="53171" marR="53171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80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21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Rearmament</a:t>
                      </a: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Building up the armed forces I readiness for war</a:t>
                      </a:r>
                    </a:p>
                  </a:txBody>
                  <a:tcPr marL="53171" marR="53171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3685">
                <a:tc>
                  <a:txBody>
                    <a:bodyPr/>
                    <a:lstStyle/>
                    <a:p>
                      <a:r>
                        <a:rPr lang="en-GB" sz="800" dirty="0"/>
                        <a:t>22</a:t>
                      </a: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Volksgemeinshaft</a:t>
                      </a:r>
                      <a:endParaRPr lang="en-GB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</a:t>
                      </a:r>
                      <a:r>
                        <a:rPr lang="en-GB" sz="8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Nazi community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4793">
                <a:tc>
                  <a:txBody>
                    <a:bodyPr/>
                    <a:lstStyle/>
                    <a:p>
                      <a:r>
                        <a:rPr lang="en-GB" sz="800" dirty="0"/>
                        <a:t>23</a:t>
                      </a: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Strength Through Joy</a:t>
                      </a: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</a:t>
                      </a:r>
                      <a:r>
                        <a:rPr lang="en-GB" sz="8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attempt to improve the leisure time of German workers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5517">
                <a:tc>
                  <a:txBody>
                    <a:bodyPr/>
                    <a:lstStyle/>
                    <a:p>
                      <a:r>
                        <a:rPr lang="en-GB" sz="800" dirty="0"/>
                        <a:t>24</a:t>
                      </a: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Beauty of Labour</a:t>
                      </a:r>
                      <a:r>
                        <a:rPr lang="en-GB" sz="800" b="1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Tried to improve working conditions of German workers. </a:t>
                      </a:r>
                    </a:p>
                  </a:txBody>
                  <a:tcPr marL="53171" marR="53171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5855">
                <a:tc>
                  <a:txBody>
                    <a:bodyPr/>
                    <a:lstStyle/>
                    <a:p>
                      <a:r>
                        <a:rPr lang="en-GB" sz="800" dirty="0"/>
                        <a:t>25</a:t>
                      </a: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Volkswagon</a:t>
                      </a:r>
                      <a:r>
                        <a:rPr lang="en-GB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People’s car</a:t>
                      </a:r>
                    </a:p>
                  </a:txBody>
                  <a:tcPr marL="53171" marR="53171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6868"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26</a:t>
                      </a:r>
                      <a:endParaRPr lang="en-GB" sz="800" dirty="0"/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Herrenvolk</a:t>
                      </a:r>
                      <a:endParaRPr lang="en-GB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master race or</a:t>
                      </a:r>
                      <a:r>
                        <a:rPr lang="en-GB" sz="8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the Aryans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extLst>
                  <a:ext uri="{0D108BD9-81ED-4DB2-BD59-A6C34878D82A}">
                    <a16:rowId xmlns:a16="http://schemas.microsoft.com/office/drawing/2014/main" xmlns="" val="443734285"/>
                  </a:ext>
                </a:extLst>
              </a:tr>
              <a:tr h="297308"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27</a:t>
                      </a:r>
                      <a:endParaRPr lang="en-GB" sz="800" dirty="0"/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Nuremberg Laws</a:t>
                      </a: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Jews were stripped of their citizenship rights and marriage between Jews and no Jews was forbidden</a:t>
                      </a:r>
                    </a:p>
                  </a:txBody>
                  <a:tcPr marL="53171" marR="53171" marT="0" marB="0"/>
                </a:tc>
                <a:extLst>
                  <a:ext uri="{0D108BD9-81ED-4DB2-BD59-A6C34878D82A}">
                    <a16:rowId xmlns:a16="http://schemas.microsoft.com/office/drawing/2014/main" xmlns="" val="2859079601"/>
                  </a:ext>
                </a:extLst>
              </a:tr>
              <a:tr h="297308"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28</a:t>
                      </a:r>
                      <a:endParaRPr lang="en-GB" sz="800" dirty="0"/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Kristallnacht (Night</a:t>
                      </a:r>
                      <a:r>
                        <a:rPr lang="en-GB" sz="800" b="1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of the Broken Glass)</a:t>
                      </a:r>
                      <a:endParaRPr lang="en-GB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1" marR="5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 Nazi sponsored event against the Jewish community</a:t>
                      </a:r>
                    </a:p>
                  </a:txBody>
                  <a:tcPr marL="53171" marR="53171" marT="0" marB="0"/>
                </a:tc>
                <a:extLst>
                  <a:ext uri="{0D108BD9-81ED-4DB2-BD59-A6C34878D82A}">
                    <a16:rowId xmlns:a16="http://schemas.microsoft.com/office/drawing/2014/main" xmlns="" val="395679187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8" y="0"/>
            <a:ext cx="8496944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Knowledge Organiser: Weimar and Nazi Germany 1918-39 </a:t>
            </a:r>
            <a:r>
              <a:rPr lang="en-GB" sz="1400" b="1" dirty="0" smtClean="0"/>
              <a:t> Part 3:  </a:t>
            </a:r>
            <a:r>
              <a:rPr lang="en-GB" sz="1400" b="1" dirty="0"/>
              <a:t>Life in Nazi Germany, 1933-39</a:t>
            </a:r>
          </a:p>
        </p:txBody>
      </p:sp>
      <p:sp>
        <p:nvSpPr>
          <p:cNvPr id="7" name="Rectangle 6"/>
          <p:cNvSpPr/>
          <p:nvPr/>
        </p:nvSpPr>
        <p:spPr>
          <a:xfrm>
            <a:off x="4607979" y="312905"/>
            <a:ext cx="457200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900" b="1" u="sng" dirty="0">
                <a:solidFill>
                  <a:prstClr val="black"/>
                </a:solidFill>
                <a:cs typeface="Calibri"/>
              </a:rPr>
              <a:t>Exam Questions</a:t>
            </a:r>
            <a:r>
              <a:rPr lang="en-US" sz="900" dirty="0">
                <a:solidFill>
                  <a:prstClr val="black"/>
                </a:solidFill>
                <a:cs typeface="Calibri"/>
              </a:rPr>
              <a:t>​​</a:t>
            </a:r>
          </a:p>
          <a:p>
            <a:pPr lvl="0">
              <a:buFontTx/>
              <a:buAutoNum type="arabicPeriod"/>
            </a:pPr>
            <a:r>
              <a:rPr lang="en-GB" sz="900" dirty="0">
                <a:solidFill>
                  <a:prstClr val="black"/>
                </a:solidFill>
              </a:rPr>
              <a:t>Give two things you can infer from Source A about…. (4 marks )</a:t>
            </a:r>
          </a:p>
          <a:p>
            <a:pPr lvl="0">
              <a:buFontTx/>
              <a:buAutoNum type="arabicPeriod"/>
            </a:pPr>
            <a:r>
              <a:rPr lang="en-US" sz="900" dirty="0">
                <a:solidFill>
                  <a:prstClr val="black"/>
                </a:solidFill>
                <a:cs typeface="Calibri"/>
              </a:rPr>
              <a:t>Explain why…(12 marks)</a:t>
            </a:r>
          </a:p>
          <a:p>
            <a:pPr lvl="0"/>
            <a:r>
              <a:rPr lang="en-GB" sz="900" dirty="0">
                <a:solidFill>
                  <a:prstClr val="black"/>
                </a:solidFill>
              </a:rPr>
              <a:t>3a How useful are Sources B and C for an enquiry into… (8 marks )</a:t>
            </a:r>
          </a:p>
          <a:p>
            <a:pPr lvl="0"/>
            <a:r>
              <a:rPr lang="en-GB" sz="900" dirty="0">
                <a:solidFill>
                  <a:prstClr val="black"/>
                </a:solidFill>
              </a:rPr>
              <a:t>3b Study Interpretations 1 and 2……. What is the main difference between the views? 4 marks)</a:t>
            </a:r>
          </a:p>
          <a:p>
            <a:pPr lvl="0"/>
            <a:r>
              <a:rPr lang="en-GB" sz="900" dirty="0">
                <a:solidFill>
                  <a:prstClr val="black"/>
                </a:solidFill>
                <a:cs typeface="Calibri"/>
              </a:rPr>
              <a:t>3c </a:t>
            </a:r>
            <a:r>
              <a:rPr lang="en-GB" sz="900" dirty="0">
                <a:solidFill>
                  <a:prstClr val="black"/>
                </a:solidFill>
              </a:rPr>
              <a:t>Suggest one reason Interpretations 1 and 2 give different views about ….(4 marks)</a:t>
            </a:r>
          </a:p>
          <a:p>
            <a:pPr lvl="0"/>
            <a:r>
              <a:rPr lang="en-GB" sz="900" dirty="0">
                <a:solidFill>
                  <a:prstClr val="black"/>
                </a:solidFill>
                <a:cs typeface="Calibri"/>
              </a:rPr>
              <a:t>3d </a:t>
            </a:r>
            <a:r>
              <a:rPr lang="en-GB" sz="900" dirty="0">
                <a:solidFill>
                  <a:prstClr val="black"/>
                </a:solidFill>
              </a:rPr>
              <a:t>How far do you agree with Interpretation 2 about … (16 marks) plus 4 marks SPAG</a:t>
            </a:r>
            <a:endParaRPr lang="en-GB" sz="900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0625" t="19185" r="28738" b="6580"/>
          <a:stretch/>
        </p:blipFill>
        <p:spPr>
          <a:xfrm>
            <a:off x="323528" y="4258258"/>
            <a:ext cx="3895312" cy="2482934"/>
          </a:xfrm>
          <a:prstGeom prst="rect">
            <a:avLst/>
          </a:prstGeom>
        </p:spPr>
      </p:pic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17183"/>
            <a:ext cx="1632968" cy="173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0313" y="1517182"/>
            <a:ext cx="1968229" cy="173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9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2445</TotalTime>
  <Words>2436</Words>
  <Application>Microsoft Office PowerPoint</Application>
  <PresentationFormat>On-screen Show (4:3)</PresentationFormat>
  <Paragraphs>371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Katy Nelson</dc:creator>
  <cp:lastModifiedBy>Sheila Baker</cp:lastModifiedBy>
  <cp:revision>78</cp:revision>
  <cp:lastPrinted>2016-08-31T11:28:51Z</cp:lastPrinted>
  <dcterms:created xsi:type="dcterms:W3CDTF">2016-07-12T12:18:12Z</dcterms:created>
  <dcterms:modified xsi:type="dcterms:W3CDTF">2018-09-29T13:54:53Z</dcterms:modified>
</cp:coreProperties>
</file>